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Lst>
  <p:sldSz cy="6858000" cx="9144000"/>
  <p:notesSz cx="6858000" cy="9144000"/>
  <p:embeddedFontLst>
    <p:embeddedFont>
      <p:font typeface="Roboto"/>
      <p:regular r:id="rId36"/>
      <p:bold r:id="rId37"/>
      <p:italic r:id="rId38"/>
      <p:boldItalic r:id="rId39"/>
    </p:embeddedFont>
    <p:embeddedFont>
      <p:font typeface="Nunito"/>
      <p:regular r:id="rId40"/>
      <p:bold r:id="rId41"/>
      <p:italic r:id="rId42"/>
      <p:boldItalic r:id="rId43"/>
    </p:embeddedFont>
    <p:embeddedFont>
      <p:font typeface="Lato"/>
      <p:regular r:id="rId44"/>
      <p:bold r:id="rId45"/>
      <p:italic r:id="rId46"/>
      <p:boldItalic r:id="rId47"/>
    </p:embeddedFont>
    <p:embeddedFont>
      <p:font typeface="Maven Pro"/>
      <p:regular r:id="rId48"/>
      <p:bold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50" roundtripDataSignature="AMtx7mgxdxIuvhROH0uwBVeQ7mESKBVFr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Nunito-regular.fntdata"/><Relationship Id="rId42" Type="http://schemas.openxmlformats.org/officeDocument/2006/relationships/font" Target="fonts/Nunito-italic.fntdata"/><Relationship Id="rId41" Type="http://schemas.openxmlformats.org/officeDocument/2006/relationships/font" Target="fonts/Nunito-bold.fntdata"/><Relationship Id="rId44" Type="http://schemas.openxmlformats.org/officeDocument/2006/relationships/font" Target="fonts/Lato-regular.fntdata"/><Relationship Id="rId43" Type="http://schemas.openxmlformats.org/officeDocument/2006/relationships/font" Target="fonts/Nunito-boldItalic.fntdata"/><Relationship Id="rId46" Type="http://schemas.openxmlformats.org/officeDocument/2006/relationships/font" Target="fonts/Lato-italic.fntdata"/><Relationship Id="rId45"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MavenPro-regular.fntdata"/><Relationship Id="rId47" Type="http://schemas.openxmlformats.org/officeDocument/2006/relationships/font" Target="fonts/Lato-boldItalic.fntdata"/><Relationship Id="rId49" Type="http://schemas.openxmlformats.org/officeDocument/2006/relationships/font" Target="fonts/MavenPro-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font" Target="fonts/Roboto-bold.fntdata"/><Relationship Id="rId36" Type="http://schemas.openxmlformats.org/officeDocument/2006/relationships/font" Target="fonts/Roboto-regular.fntdata"/><Relationship Id="rId39" Type="http://schemas.openxmlformats.org/officeDocument/2006/relationships/font" Target="fonts/Roboto-boldItalic.fntdata"/><Relationship Id="rId38" Type="http://schemas.openxmlformats.org/officeDocument/2006/relationships/font" Target="fonts/Roboto-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0" Type="http://customschemas.google.com/relationships/presentationmetadata" Target="meta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vi-V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0ee0ad7006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g20ee0ad7006_1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2c7b9d02da_0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g22c7b9d02da_0_2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22c7b9d02da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 name="Google Shape;149;g22c7b9d02da_0_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2145372eafe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 name="Google Shape;157;g2145372eafe_0_1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145372eafe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vi-VN" sz="1100">
                <a:latin typeface="Arial"/>
                <a:ea typeface="Arial"/>
                <a:cs typeface="Arial"/>
                <a:sym typeface="Arial"/>
              </a:rPr>
              <a:t>Note: mọi người khi kiếm tiền từ thị trường chỉ quan niệm vào việc coi mọi thứ như 1 loại tài sản, mua thấp bán cao, không tìm hiểu bản chất</a:t>
            </a:r>
            <a:endParaRPr sz="1100">
              <a:latin typeface="Arial"/>
              <a:ea typeface="Arial"/>
              <a:cs typeface="Arial"/>
              <a:sym typeface="Arial"/>
            </a:endParaRPr>
          </a:p>
        </p:txBody>
      </p:sp>
      <p:sp>
        <p:nvSpPr>
          <p:cNvPr id="165" name="Google Shape;165;g2145372eafe_0_1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145372eafe_0_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vi-VN" sz="1100">
                <a:latin typeface="Arial"/>
                <a:ea typeface="Arial"/>
                <a:cs typeface="Arial"/>
                <a:sym typeface="Arial"/>
              </a:rPr>
              <a:t>Cổ phiếu là 1 phần doanh nghiệp</a:t>
            </a:r>
            <a:endParaRPr sz="1100">
              <a:latin typeface="Arial"/>
              <a:ea typeface="Arial"/>
              <a:cs typeface="Arial"/>
              <a:sym typeface="Arial"/>
            </a:endParaRPr>
          </a:p>
        </p:txBody>
      </p:sp>
      <p:sp>
        <p:nvSpPr>
          <p:cNvPr id="173" name="Google Shape;173;g2145372eafe_0_3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2c6f194d4b_6_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vi-VN" sz="1100">
                <a:latin typeface="Arial"/>
                <a:ea typeface="Arial"/>
                <a:cs typeface="Arial"/>
                <a:sym typeface="Arial"/>
              </a:rPr>
              <a:t>Cổ phiếu là 1 phần doanh nghiệp</a:t>
            </a:r>
            <a:endParaRPr sz="1100">
              <a:latin typeface="Arial"/>
              <a:ea typeface="Arial"/>
              <a:cs typeface="Arial"/>
              <a:sym typeface="Arial"/>
            </a:endParaRPr>
          </a:p>
        </p:txBody>
      </p:sp>
      <p:sp>
        <p:nvSpPr>
          <p:cNvPr id="181" name="Google Shape;181;g22c6f194d4b_6_1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2c6f194d4b_6_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vi-VN" sz="1100">
                <a:latin typeface="Arial"/>
                <a:ea typeface="Arial"/>
                <a:cs typeface="Arial"/>
                <a:sym typeface="Arial"/>
              </a:rPr>
              <a:t>Cổ phiếu là 1 phần doanh nghiệp</a:t>
            </a:r>
            <a:endParaRPr sz="1100">
              <a:latin typeface="Arial"/>
              <a:ea typeface="Arial"/>
              <a:cs typeface="Arial"/>
              <a:sym typeface="Arial"/>
            </a:endParaRPr>
          </a:p>
        </p:txBody>
      </p:sp>
      <p:sp>
        <p:nvSpPr>
          <p:cNvPr id="189" name="Google Shape;189;g22c6f194d4b_6_3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148cc8d006_1_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vi-VN" sz="1100">
                <a:latin typeface="Arial"/>
                <a:ea typeface="Arial"/>
                <a:cs typeface="Arial"/>
                <a:sym typeface="Arial"/>
              </a:rPr>
              <a:t>Cổ phiếu là 1 phần doanh nghiệp</a:t>
            </a:r>
            <a:endParaRPr sz="1100">
              <a:latin typeface="Arial"/>
              <a:ea typeface="Arial"/>
              <a:cs typeface="Arial"/>
              <a:sym typeface="Arial"/>
            </a:endParaRPr>
          </a:p>
        </p:txBody>
      </p:sp>
      <p:sp>
        <p:nvSpPr>
          <p:cNvPr id="197" name="Google Shape;197;g2148cc8d006_1_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2148cc8d006_1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vi-VN" sz="1100">
                <a:latin typeface="Arial"/>
                <a:ea typeface="Arial"/>
                <a:cs typeface="Arial"/>
                <a:sym typeface="Arial"/>
              </a:rPr>
              <a:t>Cổ phiếu là 1 phần doanh nghiệp</a:t>
            </a:r>
            <a:endParaRPr sz="1100">
              <a:latin typeface="Arial"/>
              <a:ea typeface="Arial"/>
              <a:cs typeface="Arial"/>
              <a:sym typeface="Arial"/>
            </a:endParaRPr>
          </a:p>
        </p:txBody>
      </p:sp>
      <p:sp>
        <p:nvSpPr>
          <p:cNvPr id="206" name="Google Shape;206;g2148cc8d006_1_1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2148cc8d006_1_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vi-VN" sz="1100">
                <a:latin typeface="Arial"/>
                <a:ea typeface="Arial"/>
                <a:cs typeface="Arial"/>
                <a:sym typeface="Arial"/>
              </a:rPr>
              <a:t>Cổ phiếu là 1 phần doanh nghiệp</a:t>
            </a:r>
            <a:endParaRPr sz="1100">
              <a:latin typeface="Arial"/>
              <a:ea typeface="Arial"/>
              <a:cs typeface="Arial"/>
              <a:sym typeface="Arial"/>
            </a:endParaRPr>
          </a:p>
        </p:txBody>
      </p:sp>
      <p:sp>
        <p:nvSpPr>
          <p:cNvPr id="215" name="Google Shape;215;g2148cc8d006_1_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 name="Google Shape;91;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148cc8d006_1_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vi-VN" sz="1100">
                <a:latin typeface="Arial"/>
                <a:ea typeface="Arial"/>
                <a:cs typeface="Arial"/>
                <a:sym typeface="Arial"/>
              </a:rPr>
              <a:t>Cổ phiếu là 1 phần doanh nghiệp</a:t>
            </a:r>
            <a:endParaRPr sz="1100">
              <a:latin typeface="Arial"/>
              <a:ea typeface="Arial"/>
              <a:cs typeface="Arial"/>
              <a:sym typeface="Arial"/>
            </a:endParaRPr>
          </a:p>
        </p:txBody>
      </p:sp>
      <p:sp>
        <p:nvSpPr>
          <p:cNvPr id="226" name="Google Shape;226;g2148cc8d006_1_4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2145372eafe_0_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vi-VN" sz="1100">
                <a:latin typeface="Arial"/>
                <a:ea typeface="Arial"/>
                <a:cs typeface="Arial"/>
                <a:sym typeface="Arial"/>
              </a:rPr>
              <a:t>Hợp đồng ràng buộc dựa trên giá trị của một loại tài sản khác</a:t>
            </a:r>
            <a:endParaRPr sz="1100">
              <a:latin typeface="Arial"/>
              <a:ea typeface="Arial"/>
              <a:cs typeface="Arial"/>
              <a:sym typeface="Arial"/>
            </a:endParaRPr>
          </a:p>
        </p:txBody>
      </p:sp>
      <p:sp>
        <p:nvSpPr>
          <p:cNvPr id="236" name="Google Shape;236;g2145372eafe_0_6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2c6f194d4b_6_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vi-VN" sz="1100">
                <a:latin typeface="Arial"/>
                <a:ea typeface="Arial"/>
                <a:cs typeface="Arial"/>
                <a:sym typeface="Arial"/>
              </a:rPr>
              <a:t>Hợp đồng ràng buộc dựa trên giá trị của một loại tài sản khác</a:t>
            </a:r>
            <a:endParaRPr sz="1100">
              <a:latin typeface="Arial"/>
              <a:ea typeface="Arial"/>
              <a:cs typeface="Arial"/>
              <a:sym typeface="Arial"/>
            </a:endParaRPr>
          </a:p>
        </p:txBody>
      </p:sp>
      <p:sp>
        <p:nvSpPr>
          <p:cNvPr id="244" name="Google Shape;244;g22c6f194d4b_6_4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2145372eafe_0_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vi-VN" sz="1100">
                <a:latin typeface="Arial"/>
                <a:ea typeface="Arial"/>
                <a:cs typeface="Arial"/>
                <a:sym typeface="Arial"/>
              </a:rPr>
              <a:t>Khóa học sẽ dạy statistical arbitrage</a:t>
            </a:r>
            <a:endParaRPr sz="1050">
              <a:solidFill>
                <a:srgbClr val="202122"/>
              </a:solidFill>
              <a:highlight>
                <a:schemeClr val="lt1"/>
              </a:highlight>
              <a:latin typeface="Arial"/>
              <a:ea typeface="Arial"/>
              <a:cs typeface="Arial"/>
              <a:sym typeface="Arial"/>
            </a:endParaRPr>
          </a:p>
        </p:txBody>
      </p:sp>
      <p:sp>
        <p:nvSpPr>
          <p:cNvPr id="252" name="Google Shape;252;g2145372eafe_0_5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145372eafe_0_4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100">
              <a:latin typeface="Arial"/>
              <a:ea typeface="Arial"/>
              <a:cs typeface="Arial"/>
              <a:sym typeface="Arial"/>
            </a:endParaRPr>
          </a:p>
        </p:txBody>
      </p:sp>
      <p:sp>
        <p:nvSpPr>
          <p:cNvPr id="258" name="Google Shape;258;g2145372eafe_0_4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145372eafe_0_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100">
              <a:latin typeface="Arial"/>
              <a:ea typeface="Arial"/>
              <a:cs typeface="Arial"/>
              <a:sym typeface="Arial"/>
            </a:endParaRPr>
          </a:p>
        </p:txBody>
      </p:sp>
      <p:sp>
        <p:nvSpPr>
          <p:cNvPr id="267" name="Google Shape;267;g2145372eafe_0_7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2c6f194d4b_6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sz="1100">
              <a:latin typeface="Arial"/>
              <a:ea typeface="Arial"/>
              <a:cs typeface="Arial"/>
              <a:sym typeface="Arial"/>
            </a:endParaRPr>
          </a:p>
        </p:txBody>
      </p:sp>
      <p:sp>
        <p:nvSpPr>
          <p:cNvPr id="278" name="Google Shape;278;g22c6f194d4b_6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145372eafe_0_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9" name="Google Shape;289;g2145372eafe_0_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2c6f194d4b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6" name="Google Shape;296;g22c6f194d4b_0_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145372eafe_0_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3" name="Google Shape;303;g2145372eafe_0_2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 name="Google Shape;98;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0ee0ad7006_0_2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3" name="Google Shape;313;g20ee0ad7006_0_24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9" name="Google Shape;319;p2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0ee0ad7006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 name="Google Shape;104;g20ee0ad7006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Arial"/>
              <a:buNone/>
            </a:pPr>
            <a:r>
              <a:rPr lang="vi-VN" sz="1100">
                <a:latin typeface="Arial"/>
                <a:ea typeface="Arial"/>
                <a:cs typeface="Arial"/>
                <a:sym typeface="Arial"/>
              </a:rPr>
              <a:t>Efficient Market Hypothesis, ChatGPT, etc.</a:t>
            </a:r>
            <a:endParaRPr/>
          </a:p>
        </p:txBody>
      </p:sp>
      <p:sp>
        <p:nvSpPr>
          <p:cNvPr id="113" name="Google Shape;113;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145372eafe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vi-VN" sz="1100">
                <a:latin typeface="Arial"/>
                <a:ea typeface="Arial"/>
                <a:cs typeface="Arial"/>
                <a:sym typeface="Arial"/>
              </a:rPr>
              <a:t>1. Tiến bộ công nghệ làm mọi thứ trở nên dễ dàng hơn</a:t>
            </a:r>
            <a:endParaRPr sz="1100">
              <a:latin typeface="Arial"/>
              <a:ea typeface="Arial"/>
              <a:cs typeface="Arial"/>
              <a:sym typeface="Arial"/>
            </a:endParaRPr>
          </a:p>
          <a:p>
            <a:pPr indent="0" lvl="0" marL="0" rtl="0" algn="l">
              <a:lnSpc>
                <a:spcPct val="100000"/>
              </a:lnSpc>
              <a:spcBef>
                <a:spcPts val="0"/>
              </a:spcBef>
              <a:spcAft>
                <a:spcPts val="0"/>
              </a:spcAft>
              <a:buSzPts val="1400"/>
              <a:buNone/>
            </a:pPr>
            <a:r>
              <a:rPr lang="vi-VN" sz="1100">
                <a:latin typeface="Arial"/>
                <a:ea typeface="Arial"/>
                <a:cs typeface="Arial"/>
                <a:sym typeface="Arial"/>
              </a:rPr>
              <a:t>2. Không ai chia sẻ những mô hình nào đang kiếm ra tiền, nhưng có rất nhiều tài liệu chia sẻ phương pháp nhận biết/ đánh giá mô hình hiệu quả</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sz="1100">
              <a:latin typeface="Arial"/>
              <a:ea typeface="Arial"/>
              <a:cs typeface="Arial"/>
              <a:sym typeface="Arial"/>
            </a:endParaRPr>
          </a:p>
        </p:txBody>
      </p:sp>
      <p:sp>
        <p:nvSpPr>
          <p:cNvPr id="119" name="Google Shape;119;g2145372eafe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2c6f194d4b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vi-VN" sz="1100">
                <a:latin typeface="Arial"/>
                <a:ea typeface="Arial"/>
                <a:cs typeface="Arial"/>
                <a:sym typeface="Arial"/>
              </a:rPr>
              <a:t>1. Tiến bộ công nghệ làm mọi thứ trở nên dễ dàng hơn</a:t>
            </a:r>
            <a:endParaRPr sz="1100">
              <a:latin typeface="Arial"/>
              <a:ea typeface="Arial"/>
              <a:cs typeface="Arial"/>
              <a:sym typeface="Arial"/>
            </a:endParaRPr>
          </a:p>
          <a:p>
            <a:pPr indent="0" lvl="0" marL="0" rtl="0" algn="l">
              <a:lnSpc>
                <a:spcPct val="100000"/>
              </a:lnSpc>
              <a:spcBef>
                <a:spcPts val="0"/>
              </a:spcBef>
              <a:spcAft>
                <a:spcPts val="0"/>
              </a:spcAft>
              <a:buSzPts val="1400"/>
              <a:buNone/>
            </a:pPr>
            <a:r>
              <a:rPr lang="vi-VN" sz="1100">
                <a:latin typeface="Arial"/>
                <a:ea typeface="Arial"/>
                <a:cs typeface="Arial"/>
                <a:sym typeface="Arial"/>
              </a:rPr>
              <a:t>2. Không ai chia sẻ những mô hình nào đang kiếm ra tiền, nhưng có rất nhiều tài liệu chia sẻ phương pháp nhận biết/ đánh giá mô hình hiệu quả</a:t>
            </a:r>
            <a:endParaRPr sz="1100">
              <a:latin typeface="Arial"/>
              <a:ea typeface="Arial"/>
              <a:cs typeface="Arial"/>
              <a:sym typeface="Arial"/>
            </a:endParaRPr>
          </a:p>
          <a:p>
            <a:pPr indent="0" lvl="0" marL="0" rtl="0" algn="l">
              <a:lnSpc>
                <a:spcPct val="100000"/>
              </a:lnSpc>
              <a:spcBef>
                <a:spcPts val="0"/>
              </a:spcBef>
              <a:spcAft>
                <a:spcPts val="0"/>
              </a:spcAft>
              <a:buSzPts val="1400"/>
              <a:buNone/>
            </a:pPr>
            <a:r>
              <a:t/>
            </a:r>
            <a:endParaRPr sz="1100">
              <a:latin typeface="Arial"/>
              <a:ea typeface="Arial"/>
              <a:cs typeface="Arial"/>
              <a:sym typeface="Arial"/>
            </a:endParaRPr>
          </a:p>
        </p:txBody>
      </p:sp>
      <p:sp>
        <p:nvSpPr>
          <p:cNvPr id="125" name="Google Shape;125;g22c6f194d4b_0_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2145372eafe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 name="Google Shape;131;g2145372eafe_0_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2c7b9d02da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 name="Google Shape;137;g22c7b9d02da_0_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2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37"/>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3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8"/>
          <p:cNvSpPr txBox="1"/>
          <p:nvPr>
            <p:ph type="title"/>
          </p:nvPr>
        </p:nvSpPr>
        <p:spPr>
          <a:xfrm rot="5400000">
            <a:off x="4623594" y="2285207"/>
            <a:ext cx="5811838"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38"/>
          <p:cNvSpPr txBox="1"/>
          <p:nvPr>
            <p:ph idx="1" type="body"/>
          </p:nvPr>
        </p:nvSpPr>
        <p:spPr>
          <a:xfrm rot="5400000">
            <a:off x="623094" y="370681"/>
            <a:ext cx="5811838" cy="58007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3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3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9" name="Shape 19"/>
        <p:cNvGrpSpPr/>
        <p:nvPr/>
      </p:nvGrpSpPr>
      <p:grpSpPr>
        <a:xfrm>
          <a:off x="0" y="0"/>
          <a:ext cx="0" cy="0"/>
          <a:chOff x="0" y="0"/>
          <a:chExt cx="0" cy="0"/>
        </a:xfrm>
      </p:grpSpPr>
      <p:sp>
        <p:nvSpPr>
          <p:cNvPr id="20" name="Google Shape;20;p29"/>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29"/>
          <p:cNvSpPr txBox="1"/>
          <p:nvPr>
            <p:ph idx="1" type="body"/>
          </p:nvPr>
        </p:nvSpPr>
        <p:spPr>
          <a:xfrm>
            <a:off x="628650" y="1825625"/>
            <a:ext cx="38862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 name="Google Shape;22;p29"/>
          <p:cNvSpPr txBox="1"/>
          <p:nvPr>
            <p:ph idx="2" type="body"/>
          </p:nvPr>
        </p:nvSpPr>
        <p:spPr>
          <a:xfrm>
            <a:off x="4629150" y="1825625"/>
            <a:ext cx="38862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 name="Google Shape;23;p2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2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2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6" name="Shape 26"/>
        <p:cNvGrpSpPr/>
        <p:nvPr/>
      </p:nvGrpSpPr>
      <p:grpSpPr>
        <a:xfrm>
          <a:off x="0" y="0"/>
          <a:ext cx="0" cy="0"/>
          <a:chOff x="0" y="0"/>
          <a:chExt cx="0" cy="0"/>
        </a:xfrm>
      </p:grpSpPr>
      <p:sp>
        <p:nvSpPr>
          <p:cNvPr id="27" name="Google Shape;27;p30"/>
          <p:cNvSpPr txBox="1"/>
          <p:nvPr>
            <p:ph type="ctrTitle"/>
          </p:nvPr>
        </p:nvSpPr>
        <p:spPr>
          <a:xfrm>
            <a:off x="685800" y="1122363"/>
            <a:ext cx="77724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30"/>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9" name="Google Shape;29;p3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3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3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2" name="Shape 32"/>
        <p:cNvGrpSpPr/>
        <p:nvPr/>
      </p:nvGrpSpPr>
      <p:grpSpPr>
        <a:xfrm>
          <a:off x="0" y="0"/>
          <a:ext cx="0" cy="0"/>
          <a:chOff x="0" y="0"/>
          <a:chExt cx="0" cy="0"/>
        </a:xfrm>
      </p:grpSpPr>
      <p:sp>
        <p:nvSpPr>
          <p:cNvPr id="33" name="Google Shape;33;p3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31"/>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3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3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3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8" name="Shape 38"/>
        <p:cNvGrpSpPr/>
        <p:nvPr/>
      </p:nvGrpSpPr>
      <p:grpSpPr>
        <a:xfrm>
          <a:off x="0" y="0"/>
          <a:ext cx="0" cy="0"/>
          <a:chOff x="0" y="0"/>
          <a:chExt cx="0" cy="0"/>
        </a:xfrm>
      </p:grpSpPr>
      <p:sp>
        <p:nvSpPr>
          <p:cNvPr id="39" name="Google Shape;39;p32"/>
          <p:cNvSpPr txBox="1"/>
          <p:nvPr>
            <p:ph type="title"/>
          </p:nvPr>
        </p:nvSpPr>
        <p:spPr>
          <a:xfrm>
            <a:off x="623888" y="1709739"/>
            <a:ext cx="78867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32"/>
          <p:cNvSpPr txBox="1"/>
          <p:nvPr>
            <p:ph idx="1" type="body"/>
          </p:nvPr>
        </p:nvSpPr>
        <p:spPr>
          <a:xfrm>
            <a:off x="623888" y="4589464"/>
            <a:ext cx="78867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sz="2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1" name="Google Shape;41;p3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3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3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33"/>
          <p:cNvSpPr txBox="1"/>
          <p:nvPr>
            <p:ph type="title"/>
          </p:nvPr>
        </p:nvSpPr>
        <p:spPr>
          <a:xfrm>
            <a:off x="629841"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33"/>
          <p:cNvSpPr txBox="1"/>
          <p:nvPr>
            <p:ph idx="1" type="body"/>
          </p:nvPr>
        </p:nvSpPr>
        <p:spPr>
          <a:xfrm>
            <a:off x="629842" y="1681163"/>
            <a:ext cx="38683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33"/>
          <p:cNvSpPr txBox="1"/>
          <p:nvPr>
            <p:ph idx="2" type="body"/>
          </p:nvPr>
        </p:nvSpPr>
        <p:spPr>
          <a:xfrm>
            <a:off x="629842" y="2505075"/>
            <a:ext cx="3868340"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33"/>
          <p:cNvSpPr txBox="1"/>
          <p:nvPr>
            <p:ph idx="3" type="body"/>
          </p:nvPr>
        </p:nvSpPr>
        <p:spPr>
          <a:xfrm>
            <a:off x="4629150" y="1681163"/>
            <a:ext cx="388739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33"/>
          <p:cNvSpPr txBox="1"/>
          <p:nvPr>
            <p:ph idx="4" type="body"/>
          </p:nvPr>
        </p:nvSpPr>
        <p:spPr>
          <a:xfrm>
            <a:off x="4629150" y="2505075"/>
            <a:ext cx="3887391"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3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3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34"/>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3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3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3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5"/>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5"/>
          <p:cNvSpPr txBox="1"/>
          <p:nvPr>
            <p:ph idx="1" type="body"/>
          </p:nvPr>
        </p:nvSpPr>
        <p:spPr>
          <a:xfrm>
            <a:off x="3887391" y="987426"/>
            <a:ext cx="462915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35"/>
          <p:cNvSpPr txBox="1"/>
          <p:nvPr>
            <p:ph idx="2" type="body"/>
          </p:nvPr>
        </p:nvSpPr>
        <p:spPr>
          <a:xfrm>
            <a:off x="629841" y="2057400"/>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3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3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6"/>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6"/>
          <p:cNvSpPr/>
          <p:nvPr>
            <p:ph idx="2" type="pic"/>
          </p:nvPr>
        </p:nvSpPr>
        <p:spPr>
          <a:xfrm>
            <a:off x="3887391" y="987426"/>
            <a:ext cx="4629150" cy="4873625"/>
          </a:xfrm>
          <a:prstGeom prst="rect">
            <a:avLst/>
          </a:prstGeom>
          <a:noFill/>
          <a:ln>
            <a:noFill/>
          </a:ln>
        </p:spPr>
      </p:sp>
      <p:sp>
        <p:nvSpPr>
          <p:cNvPr id="68" name="Google Shape;68;p36"/>
          <p:cNvSpPr txBox="1"/>
          <p:nvPr>
            <p:ph idx="1" type="body"/>
          </p:nvPr>
        </p:nvSpPr>
        <p:spPr>
          <a:xfrm>
            <a:off x="629841" y="2057400"/>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3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3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7"/>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2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2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V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jpg"/><Relationship Id="rId4" Type="http://schemas.openxmlformats.org/officeDocument/2006/relationships/image" Target="../media/image3.png"/><Relationship Id="rId5"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1.jpg"/><Relationship Id="rId4" Type="http://schemas.openxmlformats.org/officeDocument/2006/relationships/image" Target="../media/image7.png"/><Relationship Id="rId5"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1.jpg"/><Relationship Id="rId4" Type="http://schemas.openxmlformats.org/officeDocument/2006/relationships/image" Target="../media/image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1.jpg"/><Relationship Id="rId4" Type="http://schemas.openxmlformats.org/officeDocument/2006/relationships/image" Target="../media/image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1.jp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1.jpg"/><Relationship Id="rId4" Type="http://schemas.openxmlformats.org/officeDocument/2006/relationships/image" Target="../media/image1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1.jpg"/><Relationship Id="rId4" Type="http://schemas.openxmlformats.org/officeDocument/2006/relationships/image" Target="../media/image2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1.jp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1.jpg"/><Relationship Id="rId4" Type="http://schemas.openxmlformats.org/officeDocument/2006/relationships/hyperlink" Target="https://www.tcbs.com.vn/vi_VN/ho-tro/chi-tiet?chuyen-muc=65&amp;url=khai-niem-va-quy-dinh-giao-dich" TargetMode="External"/><Relationship Id="rId5" Type="http://schemas.openxmlformats.org/officeDocument/2006/relationships/hyperlink" Target="https://www.tcbs.com.vn/vi_VN/ho-tro/chi-tiet?chuyen-muc=64&amp;url=chung-quyen-co-bao-dam--cw-"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1.jpg"/><Relationship Id="rId4" Type="http://schemas.openxmlformats.org/officeDocument/2006/relationships/image" Target="../media/image18.png"/><Relationship Id="rId5"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1.jpg"/><Relationship Id="rId4" Type="http://schemas.openxmlformats.org/officeDocument/2006/relationships/image" Target="../media/image22.png"/><Relationship Id="rId5" Type="http://schemas.openxmlformats.org/officeDocument/2006/relationships/image" Target="../media/image15.png"/><Relationship Id="rId6" Type="http://schemas.openxmlformats.org/officeDocument/2006/relationships/image" Target="../media/image13.png"/><Relationship Id="rId7"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1.jpg"/><Relationship Id="rId4" Type="http://schemas.openxmlformats.org/officeDocument/2006/relationships/image" Target="../media/image22.png"/><Relationship Id="rId5" Type="http://schemas.openxmlformats.org/officeDocument/2006/relationships/image" Target="../media/image15.png"/><Relationship Id="rId6" Type="http://schemas.openxmlformats.org/officeDocument/2006/relationships/image" Target="../media/image13.png"/><Relationship Id="rId7"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1.jpg"/><Relationship Id="rId4" Type="http://schemas.openxmlformats.org/officeDocument/2006/relationships/hyperlink" Target="https://colab.research.google.com/drive/12nG9h72zofhFK6zmoDsBHI-94Op5thWs#scrollTo=R4yn_G59RW-z" TargetMode="External"/><Relationship Id="rId5" Type="http://schemas.openxmlformats.org/officeDocument/2006/relationships/hyperlink" Target="https://colab.research.google.com/drive/1dRNxjKTuC8hhZV71NedGp4QnasMZrtTs#scrollTo=186c942f-f550-43b6-aecf-2385ff4a07b3"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1.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1.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jp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descr="Logo&#10;&#10;Description automatically generated with medium confidence" id="88" name="Google Shape;88;g20ee0ad7006_1_0"/>
          <p:cNvPicPr preferRelativeResize="0"/>
          <p:nvPr/>
        </p:nvPicPr>
        <p:blipFill rotWithShape="1">
          <a:blip r:embed="rId3">
            <a:alphaModFix/>
          </a:blip>
          <a:srcRect b="0" l="0" r="0" t="0"/>
          <a:stretch/>
        </p:blipFill>
        <p:spPr>
          <a:xfrm>
            <a:off x="0" y="0"/>
            <a:ext cx="9144000" cy="685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4" name="Shape 144"/>
        <p:cNvGrpSpPr/>
        <p:nvPr/>
      </p:nvGrpSpPr>
      <p:grpSpPr>
        <a:xfrm>
          <a:off x="0" y="0"/>
          <a:ext cx="0" cy="0"/>
          <a:chOff x="0" y="0"/>
          <a:chExt cx="0" cy="0"/>
        </a:xfrm>
      </p:grpSpPr>
      <p:sp>
        <p:nvSpPr>
          <p:cNvPr id="145" name="Google Shape;145;g22c7b9d02da_0_22"/>
          <p:cNvSpPr txBox="1"/>
          <p:nvPr/>
        </p:nvSpPr>
        <p:spPr>
          <a:xfrm>
            <a:off x="304800" y="139783"/>
            <a:ext cx="5208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vi-VN" sz="2400" u="none" cap="none" strike="noStrike">
                <a:solidFill>
                  <a:schemeClr val="lt1"/>
                </a:solidFill>
                <a:latin typeface="Arial"/>
                <a:ea typeface="Arial"/>
                <a:cs typeface="Arial"/>
                <a:sym typeface="Arial"/>
              </a:rPr>
              <a:t>Quant Finance - Lịch sử phát triển</a:t>
            </a:r>
            <a:endParaRPr b="0" i="0" sz="2400" u="none" cap="none" strike="noStrike">
              <a:solidFill>
                <a:schemeClr val="lt1"/>
              </a:solidFill>
              <a:latin typeface="Arial"/>
              <a:ea typeface="Arial"/>
              <a:cs typeface="Arial"/>
              <a:sym typeface="Arial"/>
            </a:endParaRPr>
          </a:p>
        </p:txBody>
      </p:sp>
      <p:sp>
        <p:nvSpPr>
          <p:cNvPr id="146" name="Google Shape;146;g22c7b9d02da_0_22"/>
          <p:cNvSpPr txBox="1"/>
          <p:nvPr/>
        </p:nvSpPr>
        <p:spPr>
          <a:xfrm>
            <a:off x="287100" y="1176275"/>
            <a:ext cx="8569800" cy="4225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700"/>
              <a:buFont typeface="Arial"/>
              <a:buNone/>
            </a:pPr>
            <a:r>
              <a:rPr b="0" i="0" lang="vi-VN" sz="1700" u="none" cap="none" strike="noStrike">
                <a:solidFill>
                  <a:srgbClr val="374151"/>
                </a:solidFill>
                <a:latin typeface="Roboto"/>
                <a:ea typeface="Roboto"/>
                <a:cs typeface="Roboto"/>
                <a:sym typeface="Roboto"/>
              </a:rPr>
              <a:t>Công thức Optimal Investor Harry có thể được viết dưới dạng:</a:t>
            </a:r>
            <a:endParaRPr b="0" i="0" sz="1700" u="none" cap="none" strike="noStrike">
              <a:solidFill>
                <a:srgbClr val="374151"/>
              </a:solidFill>
              <a:latin typeface="Roboto"/>
              <a:ea typeface="Roboto"/>
              <a:cs typeface="Roboto"/>
              <a:sym typeface="Roboto"/>
            </a:endParaRPr>
          </a:p>
          <a:p>
            <a:pPr indent="0" lvl="0" marL="0" marR="0" rtl="0" algn="l">
              <a:lnSpc>
                <a:spcPct val="115000"/>
              </a:lnSpc>
              <a:spcBef>
                <a:spcPts val="1500"/>
              </a:spcBef>
              <a:spcAft>
                <a:spcPts val="0"/>
              </a:spcAft>
              <a:buClr>
                <a:srgbClr val="000000"/>
              </a:buClr>
              <a:buSzPts val="1700"/>
              <a:buFont typeface="Arial"/>
              <a:buNone/>
            </a:pPr>
            <a:r>
              <a:rPr b="0" i="0" lang="vi-VN" sz="1700" u="none" cap="none" strike="noStrike">
                <a:solidFill>
                  <a:srgbClr val="374151"/>
                </a:solidFill>
                <a:latin typeface="Roboto"/>
                <a:ea typeface="Roboto"/>
                <a:cs typeface="Roboto"/>
                <a:sym typeface="Roboto"/>
              </a:rPr>
              <a:t>Tìm vector danh mục đầu tư tối ưu x sao cho:</a:t>
            </a:r>
            <a:endParaRPr b="0" i="0" sz="1700" u="none" cap="none" strike="noStrike">
              <a:solidFill>
                <a:srgbClr val="374151"/>
              </a:solidFill>
              <a:latin typeface="Roboto"/>
              <a:ea typeface="Roboto"/>
              <a:cs typeface="Roboto"/>
              <a:sym typeface="Roboto"/>
            </a:endParaRPr>
          </a:p>
          <a:p>
            <a:pPr indent="-336550" lvl="0" marL="457200" marR="0" rtl="0" algn="l">
              <a:lnSpc>
                <a:spcPct val="115000"/>
              </a:lnSpc>
              <a:spcBef>
                <a:spcPts val="1500"/>
              </a:spcBef>
              <a:spcAft>
                <a:spcPts val="0"/>
              </a:spcAft>
              <a:buClr>
                <a:srgbClr val="374151"/>
              </a:buClr>
              <a:buSzPts val="1700"/>
              <a:buFont typeface="Roboto"/>
              <a:buChar char="●"/>
            </a:pPr>
            <a:r>
              <a:rPr b="0" i="0" lang="vi-VN" sz="1700" u="none" cap="none" strike="noStrike">
                <a:solidFill>
                  <a:srgbClr val="374151"/>
                </a:solidFill>
                <a:latin typeface="Roboto"/>
                <a:ea typeface="Roboto"/>
                <a:cs typeface="Roboto"/>
                <a:sym typeface="Roboto"/>
              </a:rPr>
              <a:t>Độ lệch chuẩn (risk) được tối thiểu hoá: x^T Σ x</a:t>
            </a:r>
            <a:endParaRPr b="0" i="0" sz="1700" u="none" cap="none" strike="noStrike">
              <a:solidFill>
                <a:srgbClr val="374151"/>
              </a:solidFill>
              <a:latin typeface="Roboto"/>
              <a:ea typeface="Roboto"/>
              <a:cs typeface="Roboto"/>
              <a:sym typeface="Roboto"/>
            </a:endParaRPr>
          </a:p>
          <a:p>
            <a:pPr indent="-336550" lvl="0" marL="457200" marR="0" rtl="0" algn="l">
              <a:lnSpc>
                <a:spcPct val="115000"/>
              </a:lnSpc>
              <a:spcBef>
                <a:spcPts val="0"/>
              </a:spcBef>
              <a:spcAft>
                <a:spcPts val="0"/>
              </a:spcAft>
              <a:buClr>
                <a:srgbClr val="374151"/>
              </a:buClr>
              <a:buSzPts val="1700"/>
              <a:buFont typeface="Roboto"/>
              <a:buChar char="●"/>
            </a:pPr>
            <a:r>
              <a:rPr b="0" i="0" lang="vi-VN" sz="1700" u="none" cap="none" strike="noStrike">
                <a:solidFill>
                  <a:srgbClr val="374151"/>
                </a:solidFill>
                <a:latin typeface="Roboto"/>
                <a:ea typeface="Roboto"/>
                <a:cs typeface="Roboto"/>
                <a:sym typeface="Roboto"/>
              </a:rPr>
              <a:t>Tổng kỳ vọng lợi nhuận của các tài sản đạt mức tối thiểu r_min: r^T x &gt;= r_min</a:t>
            </a:r>
            <a:endParaRPr b="0" i="0" sz="1700" u="none" cap="none" strike="noStrike">
              <a:solidFill>
                <a:srgbClr val="374151"/>
              </a:solidFill>
              <a:latin typeface="Roboto"/>
              <a:ea typeface="Roboto"/>
              <a:cs typeface="Roboto"/>
              <a:sym typeface="Roboto"/>
            </a:endParaRPr>
          </a:p>
          <a:p>
            <a:pPr indent="-336550" lvl="0" marL="457200" marR="0" rtl="0" algn="l">
              <a:lnSpc>
                <a:spcPct val="115000"/>
              </a:lnSpc>
              <a:spcBef>
                <a:spcPts val="0"/>
              </a:spcBef>
              <a:spcAft>
                <a:spcPts val="0"/>
              </a:spcAft>
              <a:buClr>
                <a:srgbClr val="374151"/>
              </a:buClr>
              <a:buSzPts val="1700"/>
              <a:buFont typeface="Roboto"/>
              <a:buChar char="●"/>
            </a:pPr>
            <a:r>
              <a:rPr b="0" i="0" lang="vi-VN" sz="1700" u="none" cap="none" strike="noStrike">
                <a:solidFill>
                  <a:srgbClr val="374151"/>
                </a:solidFill>
                <a:latin typeface="Roboto"/>
                <a:ea typeface="Roboto"/>
                <a:cs typeface="Roboto"/>
                <a:sym typeface="Roboto"/>
              </a:rPr>
              <a:t>Tổng trọng số của danh mục đầu tư bằng 1: e^T x = 1</a:t>
            </a:r>
            <a:endParaRPr b="0" i="0" sz="1700" u="none" cap="none" strike="noStrike">
              <a:solidFill>
                <a:srgbClr val="374151"/>
              </a:solidFill>
              <a:latin typeface="Roboto"/>
              <a:ea typeface="Roboto"/>
              <a:cs typeface="Roboto"/>
              <a:sym typeface="Roboto"/>
            </a:endParaRPr>
          </a:p>
          <a:p>
            <a:pPr indent="0" lvl="0" marL="0" marR="0" rtl="0" algn="l">
              <a:lnSpc>
                <a:spcPct val="115000"/>
              </a:lnSpc>
              <a:spcBef>
                <a:spcPts val="1500"/>
              </a:spcBef>
              <a:spcAft>
                <a:spcPts val="0"/>
              </a:spcAft>
              <a:buClr>
                <a:srgbClr val="000000"/>
              </a:buClr>
              <a:buSzPts val="1700"/>
              <a:buFont typeface="Arial"/>
              <a:buNone/>
            </a:pPr>
            <a:r>
              <a:rPr b="0" i="0" lang="vi-VN" sz="1700" u="none" cap="none" strike="noStrike">
                <a:solidFill>
                  <a:srgbClr val="374151"/>
                </a:solidFill>
                <a:latin typeface="Roboto"/>
                <a:ea typeface="Roboto"/>
                <a:cs typeface="Roboto"/>
                <a:sym typeface="Roboto"/>
              </a:rPr>
              <a:t>Trong đó:</a:t>
            </a:r>
            <a:endParaRPr b="0" i="0" sz="1700" u="none" cap="none" strike="noStrike">
              <a:solidFill>
                <a:srgbClr val="374151"/>
              </a:solidFill>
              <a:latin typeface="Roboto"/>
              <a:ea typeface="Roboto"/>
              <a:cs typeface="Roboto"/>
              <a:sym typeface="Roboto"/>
            </a:endParaRPr>
          </a:p>
          <a:p>
            <a:pPr indent="-336550" lvl="0" marL="457200" marR="0" rtl="0" algn="l">
              <a:lnSpc>
                <a:spcPct val="115000"/>
              </a:lnSpc>
              <a:spcBef>
                <a:spcPts val="1500"/>
              </a:spcBef>
              <a:spcAft>
                <a:spcPts val="0"/>
              </a:spcAft>
              <a:buClr>
                <a:srgbClr val="374151"/>
              </a:buClr>
              <a:buSzPts val="1700"/>
              <a:buFont typeface="Roboto"/>
              <a:buChar char="●"/>
            </a:pPr>
            <a:r>
              <a:rPr b="0" i="0" lang="vi-VN" sz="1700" u="none" cap="none" strike="noStrike">
                <a:solidFill>
                  <a:srgbClr val="374151"/>
                </a:solidFill>
                <a:latin typeface="Roboto"/>
                <a:ea typeface="Roboto"/>
                <a:cs typeface="Roboto"/>
                <a:sym typeface="Roboto"/>
              </a:rPr>
              <a:t>x là vector các phần tử của danh mục đầu tư</a:t>
            </a:r>
            <a:endParaRPr b="0" i="0" sz="1700" u="none" cap="none" strike="noStrike">
              <a:solidFill>
                <a:srgbClr val="374151"/>
              </a:solidFill>
              <a:latin typeface="Roboto"/>
              <a:ea typeface="Roboto"/>
              <a:cs typeface="Roboto"/>
              <a:sym typeface="Roboto"/>
            </a:endParaRPr>
          </a:p>
          <a:p>
            <a:pPr indent="-336550" lvl="0" marL="457200" marR="0" rtl="0" algn="l">
              <a:lnSpc>
                <a:spcPct val="115000"/>
              </a:lnSpc>
              <a:spcBef>
                <a:spcPts val="0"/>
              </a:spcBef>
              <a:spcAft>
                <a:spcPts val="0"/>
              </a:spcAft>
              <a:buClr>
                <a:srgbClr val="374151"/>
              </a:buClr>
              <a:buSzPts val="1700"/>
              <a:buFont typeface="Roboto"/>
              <a:buChar char="●"/>
            </a:pPr>
            <a:r>
              <a:rPr b="0" i="0" lang="vi-VN" sz="1700" u="none" cap="none" strike="noStrike">
                <a:solidFill>
                  <a:srgbClr val="374151"/>
                </a:solidFill>
                <a:latin typeface="Roboto"/>
                <a:ea typeface="Roboto"/>
                <a:cs typeface="Roboto"/>
                <a:sym typeface="Roboto"/>
              </a:rPr>
              <a:t>Σ là ma trận hiệp phương sai của các tài sản</a:t>
            </a:r>
            <a:endParaRPr b="0" i="0" sz="1700" u="none" cap="none" strike="noStrike">
              <a:solidFill>
                <a:srgbClr val="374151"/>
              </a:solidFill>
              <a:latin typeface="Roboto"/>
              <a:ea typeface="Roboto"/>
              <a:cs typeface="Roboto"/>
              <a:sym typeface="Roboto"/>
            </a:endParaRPr>
          </a:p>
          <a:p>
            <a:pPr indent="-336550" lvl="0" marL="457200" marR="0" rtl="0" algn="l">
              <a:lnSpc>
                <a:spcPct val="115000"/>
              </a:lnSpc>
              <a:spcBef>
                <a:spcPts val="0"/>
              </a:spcBef>
              <a:spcAft>
                <a:spcPts val="0"/>
              </a:spcAft>
              <a:buClr>
                <a:srgbClr val="374151"/>
              </a:buClr>
              <a:buSzPts val="1700"/>
              <a:buFont typeface="Roboto"/>
              <a:buChar char="●"/>
            </a:pPr>
            <a:r>
              <a:rPr b="0" i="0" lang="vi-VN" sz="1700" u="none" cap="none" strike="noStrike">
                <a:solidFill>
                  <a:srgbClr val="374151"/>
                </a:solidFill>
                <a:latin typeface="Roboto"/>
                <a:ea typeface="Roboto"/>
                <a:cs typeface="Roboto"/>
                <a:sym typeface="Roboto"/>
              </a:rPr>
              <a:t>r là vector các kỳ vọng lợi nhuận của các tài sản</a:t>
            </a:r>
            <a:endParaRPr b="0" i="0" sz="1700" u="none" cap="none" strike="noStrike">
              <a:solidFill>
                <a:srgbClr val="374151"/>
              </a:solidFill>
              <a:latin typeface="Roboto"/>
              <a:ea typeface="Roboto"/>
              <a:cs typeface="Roboto"/>
              <a:sym typeface="Roboto"/>
            </a:endParaRPr>
          </a:p>
          <a:p>
            <a:pPr indent="-336550" lvl="0" marL="457200" marR="0" rtl="0" algn="l">
              <a:lnSpc>
                <a:spcPct val="115000"/>
              </a:lnSpc>
              <a:spcBef>
                <a:spcPts val="0"/>
              </a:spcBef>
              <a:spcAft>
                <a:spcPts val="0"/>
              </a:spcAft>
              <a:buClr>
                <a:srgbClr val="374151"/>
              </a:buClr>
              <a:buSzPts val="1700"/>
              <a:buFont typeface="Roboto"/>
              <a:buChar char="●"/>
            </a:pPr>
            <a:r>
              <a:rPr b="0" i="0" lang="vi-VN" sz="1700" u="none" cap="none" strike="noStrike">
                <a:solidFill>
                  <a:srgbClr val="374151"/>
                </a:solidFill>
                <a:latin typeface="Roboto"/>
                <a:ea typeface="Roboto"/>
                <a:cs typeface="Roboto"/>
                <a:sym typeface="Roboto"/>
              </a:rPr>
              <a:t>r_min là mức kỳ vọng lợi nhuận tối thiểu được yêu cầu</a:t>
            </a:r>
            <a:endParaRPr b="0" i="0" sz="1700" u="none" cap="none" strike="noStrike">
              <a:solidFill>
                <a:srgbClr val="374151"/>
              </a:solidFill>
              <a:latin typeface="Roboto"/>
              <a:ea typeface="Roboto"/>
              <a:cs typeface="Roboto"/>
              <a:sym typeface="Roboto"/>
            </a:endParaRPr>
          </a:p>
          <a:p>
            <a:pPr indent="-336550" lvl="0" marL="457200" marR="0" rtl="0" algn="l">
              <a:lnSpc>
                <a:spcPct val="115000"/>
              </a:lnSpc>
              <a:spcBef>
                <a:spcPts val="0"/>
              </a:spcBef>
              <a:spcAft>
                <a:spcPts val="0"/>
              </a:spcAft>
              <a:buClr>
                <a:srgbClr val="374151"/>
              </a:buClr>
              <a:buSzPts val="1700"/>
              <a:buFont typeface="Roboto"/>
              <a:buChar char="●"/>
            </a:pPr>
            <a:r>
              <a:rPr b="0" i="0" lang="vi-VN" sz="1700" u="none" cap="none" strike="noStrike">
                <a:solidFill>
                  <a:srgbClr val="374151"/>
                </a:solidFill>
                <a:latin typeface="Roboto"/>
                <a:ea typeface="Roboto"/>
                <a:cs typeface="Roboto"/>
                <a:sym typeface="Roboto"/>
              </a:rPr>
              <a:t>e là vector đơn vị (tất cả các phần tử bằng 1)</a:t>
            </a:r>
            <a:endParaRPr b="0" i="0" sz="1700" u="none" cap="none" strike="noStrike">
              <a:solidFill>
                <a:srgbClr val="374151"/>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0" name="Shape 150"/>
        <p:cNvGrpSpPr/>
        <p:nvPr/>
      </p:nvGrpSpPr>
      <p:grpSpPr>
        <a:xfrm>
          <a:off x="0" y="0"/>
          <a:ext cx="0" cy="0"/>
          <a:chOff x="0" y="0"/>
          <a:chExt cx="0" cy="0"/>
        </a:xfrm>
      </p:grpSpPr>
      <p:sp>
        <p:nvSpPr>
          <p:cNvPr id="151" name="Google Shape;151;g22c7b9d02da_0_10"/>
          <p:cNvSpPr txBox="1"/>
          <p:nvPr/>
        </p:nvSpPr>
        <p:spPr>
          <a:xfrm>
            <a:off x="304800" y="139783"/>
            <a:ext cx="5208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vi-VN" sz="2400" u="none" cap="none" strike="noStrike">
                <a:solidFill>
                  <a:schemeClr val="lt1"/>
                </a:solidFill>
                <a:latin typeface="Arial"/>
                <a:ea typeface="Arial"/>
                <a:cs typeface="Arial"/>
                <a:sym typeface="Arial"/>
              </a:rPr>
              <a:t>Quant Finance - Lịch sử phát triển</a:t>
            </a:r>
            <a:endParaRPr b="0" i="0" sz="2400" u="none" cap="none" strike="noStrike">
              <a:solidFill>
                <a:schemeClr val="lt1"/>
              </a:solidFill>
              <a:latin typeface="Arial"/>
              <a:ea typeface="Arial"/>
              <a:cs typeface="Arial"/>
              <a:sym typeface="Arial"/>
            </a:endParaRPr>
          </a:p>
        </p:txBody>
      </p:sp>
      <p:pic>
        <p:nvPicPr>
          <p:cNvPr id="152" name="Google Shape;152;g22c7b9d02da_0_10"/>
          <p:cNvPicPr preferRelativeResize="0"/>
          <p:nvPr/>
        </p:nvPicPr>
        <p:blipFill rotWithShape="1">
          <a:blip r:embed="rId4">
            <a:alphaModFix/>
          </a:blip>
          <a:srcRect b="0" l="0" r="0" t="0"/>
          <a:stretch/>
        </p:blipFill>
        <p:spPr>
          <a:xfrm>
            <a:off x="73775" y="886750"/>
            <a:ext cx="2342575" cy="1465775"/>
          </a:xfrm>
          <a:prstGeom prst="rect">
            <a:avLst/>
          </a:prstGeom>
          <a:noFill/>
          <a:ln>
            <a:noFill/>
          </a:ln>
        </p:spPr>
      </p:pic>
      <p:sp>
        <p:nvSpPr>
          <p:cNvPr id="153" name="Google Shape;153;g22c7b9d02da_0_10"/>
          <p:cNvSpPr txBox="1"/>
          <p:nvPr/>
        </p:nvSpPr>
        <p:spPr>
          <a:xfrm>
            <a:off x="399875" y="4400500"/>
            <a:ext cx="8134200" cy="1551600"/>
          </a:xfrm>
          <a:prstGeom prst="rect">
            <a:avLst/>
          </a:prstGeom>
          <a:noFill/>
          <a:ln>
            <a:noFill/>
          </a:ln>
        </p:spPr>
        <p:txBody>
          <a:bodyPr anchorCtr="0" anchor="t" bIns="45700" lIns="91425" spcFirstLastPara="1" rIns="91425" wrap="square" tIns="45700">
            <a:spAutoFit/>
          </a:bodyPr>
          <a:lstStyle/>
          <a:p>
            <a:pPr indent="-304800" lvl="0" marL="457200" marR="0" rtl="0" algn="l">
              <a:lnSpc>
                <a:spcPct val="115000"/>
              </a:lnSpc>
              <a:spcBef>
                <a:spcPts val="0"/>
              </a:spcBef>
              <a:spcAft>
                <a:spcPts val="0"/>
              </a:spcAft>
              <a:buClr>
                <a:srgbClr val="374151"/>
              </a:buClr>
              <a:buSzPts val="1200"/>
              <a:buFont typeface="Roboto"/>
              <a:buChar char="●"/>
            </a:pPr>
            <a:r>
              <a:rPr b="0" i="0" lang="vi-VN" sz="1200" u="none" cap="none" strike="noStrike">
                <a:solidFill>
                  <a:srgbClr val="374151"/>
                </a:solidFill>
                <a:latin typeface="Roboto"/>
                <a:ea typeface="Roboto"/>
                <a:cs typeface="Roboto"/>
                <a:sym typeface="Roboto"/>
              </a:rPr>
              <a:t>Edward Thorp là một nhà toán học và nhà đầu tư nổi tiếng.</a:t>
            </a:r>
            <a:endParaRPr b="0" i="0" sz="1200" u="none" cap="none" strike="noStrike">
              <a:solidFill>
                <a:srgbClr val="374151"/>
              </a:solidFill>
              <a:latin typeface="Roboto"/>
              <a:ea typeface="Roboto"/>
              <a:cs typeface="Roboto"/>
              <a:sym typeface="Roboto"/>
            </a:endParaRPr>
          </a:p>
          <a:p>
            <a:pPr indent="-304800" lvl="0" marL="457200" marR="0" rtl="0" algn="l">
              <a:lnSpc>
                <a:spcPct val="115000"/>
              </a:lnSpc>
              <a:spcBef>
                <a:spcPts val="0"/>
              </a:spcBef>
              <a:spcAft>
                <a:spcPts val="0"/>
              </a:spcAft>
              <a:buClr>
                <a:srgbClr val="374151"/>
              </a:buClr>
              <a:buSzPts val="1200"/>
              <a:buFont typeface="Roboto"/>
              <a:buChar char="●"/>
            </a:pPr>
            <a:r>
              <a:rPr b="0" i="0" lang="vi-VN" sz="1200" u="none" cap="none" strike="noStrike">
                <a:solidFill>
                  <a:srgbClr val="374151"/>
                </a:solidFill>
                <a:latin typeface="Roboto"/>
                <a:ea typeface="Roboto"/>
                <a:cs typeface="Roboto"/>
                <a:sym typeface="Roboto"/>
              </a:rPr>
              <a:t>Ông đã phát triển những chiến lược đầu tư mới và kỹ thuật phân tích dữ liệu để đánh bại thị trường chứng khoán ví dụ như Statistical Arbitrage/ Pair Trading.</a:t>
            </a:r>
            <a:endParaRPr b="0" i="0" sz="1200" u="none" cap="none" strike="noStrike">
              <a:solidFill>
                <a:srgbClr val="374151"/>
              </a:solidFill>
              <a:latin typeface="Roboto"/>
              <a:ea typeface="Roboto"/>
              <a:cs typeface="Roboto"/>
              <a:sym typeface="Roboto"/>
            </a:endParaRPr>
          </a:p>
          <a:p>
            <a:pPr indent="-304800" lvl="0" marL="457200" marR="0" rtl="0" algn="l">
              <a:lnSpc>
                <a:spcPct val="115000"/>
              </a:lnSpc>
              <a:spcBef>
                <a:spcPts val="0"/>
              </a:spcBef>
              <a:spcAft>
                <a:spcPts val="0"/>
              </a:spcAft>
              <a:buClr>
                <a:srgbClr val="374151"/>
              </a:buClr>
              <a:buSzPts val="1200"/>
              <a:buFont typeface="Roboto"/>
              <a:buChar char="●"/>
            </a:pPr>
            <a:r>
              <a:rPr b="0" i="0" lang="vi-VN" sz="1200" u="none" cap="none" strike="noStrike">
                <a:solidFill>
                  <a:srgbClr val="374151"/>
                </a:solidFill>
                <a:latin typeface="Roboto"/>
                <a:ea typeface="Roboto"/>
                <a:cs typeface="Roboto"/>
                <a:sym typeface="Roboto"/>
              </a:rPr>
              <a:t>Thorp là tác giả của nhiều cuốn sách nổi tiếng trong lĩnh vực đầu tư và tài chính, bao gồm "Beat the Dealer" và "Beat the Market".</a:t>
            </a:r>
            <a:endParaRPr b="0" i="0" sz="1200" u="none" cap="none" strike="noStrike">
              <a:solidFill>
                <a:srgbClr val="374151"/>
              </a:solidFill>
              <a:latin typeface="Roboto"/>
              <a:ea typeface="Roboto"/>
              <a:cs typeface="Roboto"/>
              <a:sym typeface="Roboto"/>
            </a:endParaRPr>
          </a:p>
          <a:p>
            <a:pPr indent="-304800" lvl="0" marL="457200" marR="0" rtl="0" algn="l">
              <a:lnSpc>
                <a:spcPct val="115000"/>
              </a:lnSpc>
              <a:spcBef>
                <a:spcPts val="0"/>
              </a:spcBef>
              <a:spcAft>
                <a:spcPts val="0"/>
              </a:spcAft>
              <a:buClr>
                <a:srgbClr val="374151"/>
              </a:buClr>
              <a:buSzPts val="1200"/>
              <a:buFont typeface="Roboto"/>
              <a:buChar char="●"/>
            </a:pPr>
            <a:r>
              <a:rPr b="0" i="0" lang="vi-VN" sz="1200" u="none" cap="none" strike="noStrike">
                <a:solidFill>
                  <a:srgbClr val="374151"/>
                </a:solidFill>
                <a:latin typeface="Roboto"/>
                <a:ea typeface="Roboto"/>
                <a:cs typeface="Roboto"/>
                <a:sym typeface="Roboto"/>
              </a:rPr>
              <a:t>Ông là người sáng lập quỹ đầu tư Newport Partners và đã đạt được thành công lớn trong lĩnh vực này.</a:t>
            </a:r>
            <a:endParaRPr b="0" i="0" sz="1200" u="none" cap="none" strike="noStrike">
              <a:solidFill>
                <a:srgbClr val="374151"/>
              </a:solidFill>
              <a:latin typeface="Roboto"/>
              <a:ea typeface="Roboto"/>
              <a:cs typeface="Roboto"/>
              <a:sym typeface="Roboto"/>
            </a:endParaRPr>
          </a:p>
          <a:p>
            <a:pPr indent="0" lvl="0" marL="0" marR="0" rtl="0" algn="just">
              <a:lnSpc>
                <a:spcPct val="150000"/>
              </a:lnSpc>
              <a:spcBef>
                <a:spcPts val="0"/>
              </a:spcBef>
              <a:spcAft>
                <a:spcPts val="0"/>
              </a:spcAft>
              <a:buClr>
                <a:srgbClr val="000000"/>
              </a:buClr>
              <a:buSzPts val="1200"/>
              <a:buFont typeface="Arial"/>
              <a:buNone/>
            </a:pPr>
            <a:r>
              <a:t/>
            </a:r>
            <a:endParaRPr b="0" i="0" sz="1200" u="none" cap="none" strike="noStrike">
              <a:solidFill>
                <a:srgbClr val="374151"/>
              </a:solidFill>
              <a:highlight>
                <a:srgbClr val="F7F7F8"/>
              </a:highlight>
              <a:latin typeface="Roboto"/>
              <a:ea typeface="Roboto"/>
              <a:cs typeface="Roboto"/>
              <a:sym typeface="Roboto"/>
            </a:endParaRPr>
          </a:p>
        </p:txBody>
      </p:sp>
      <p:pic>
        <p:nvPicPr>
          <p:cNvPr id="154" name="Google Shape;154;g22c7b9d02da_0_10"/>
          <p:cNvPicPr preferRelativeResize="0"/>
          <p:nvPr/>
        </p:nvPicPr>
        <p:blipFill rotWithShape="1">
          <a:blip r:embed="rId5">
            <a:alphaModFix/>
          </a:blip>
          <a:srcRect b="0" l="0" r="0" t="0"/>
          <a:stretch/>
        </p:blipFill>
        <p:spPr>
          <a:xfrm>
            <a:off x="2239550" y="886747"/>
            <a:ext cx="6668251" cy="3440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8" name="Shape 158"/>
        <p:cNvGrpSpPr/>
        <p:nvPr/>
      </p:nvGrpSpPr>
      <p:grpSpPr>
        <a:xfrm>
          <a:off x="0" y="0"/>
          <a:ext cx="0" cy="0"/>
          <a:chOff x="0" y="0"/>
          <a:chExt cx="0" cy="0"/>
        </a:xfrm>
      </p:grpSpPr>
      <p:sp>
        <p:nvSpPr>
          <p:cNvPr id="159" name="Google Shape;159;g2145372eafe_0_10"/>
          <p:cNvSpPr txBox="1"/>
          <p:nvPr/>
        </p:nvSpPr>
        <p:spPr>
          <a:xfrm>
            <a:off x="304800" y="139775"/>
            <a:ext cx="8839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vi-VN" sz="2400" u="none" cap="none" strike="noStrike">
                <a:solidFill>
                  <a:schemeClr val="lt1"/>
                </a:solidFill>
                <a:latin typeface="Arial"/>
                <a:ea typeface="Arial"/>
                <a:cs typeface="Arial"/>
                <a:sym typeface="Arial"/>
              </a:rPr>
              <a:t>Phân biệt Quantitative Analysis và Technical Analysis</a:t>
            </a:r>
            <a:endParaRPr b="0" i="0" sz="2400" u="none" cap="none" strike="noStrike">
              <a:solidFill>
                <a:schemeClr val="lt1"/>
              </a:solidFill>
              <a:latin typeface="Arial"/>
              <a:ea typeface="Arial"/>
              <a:cs typeface="Arial"/>
              <a:sym typeface="Arial"/>
            </a:endParaRPr>
          </a:p>
        </p:txBody>
      </p:sp>
      <p:pic>
        <p:nvPicPr>
          <p:cNvPr id="160" name="Google Shape;160;g2145372eafe_0_10"/>
          <p:cNvPicPr preferRelativeResize="0"/>
          <p:nvPr/>
        </p:nvPicPr>
        <p:blipFill rotWithShape="1">
          <a:blip r:embed="rId4">
            <a:alphaModFix/>
          </a:blip>
          <a:srcRect b="0" l="0" r="0" t="0"/>
          <a:stretch/>
        </p:blipFill>
        <p:spPr>
          <a:xfrm>
            <a:off x="231050" y="1955896"/>
            <a:ext cx="3644787" cy="3467366"/>
          </a:xfrm>
          <a:prstGeom prst="rect">
            <a:avLst/>
          </a:prstGeom>
          <a:noFill/>
          <a:ln>
            <a:noFill/>
          </a:ln>
        </p:spPr>
      </p:pic>
      <p:sp>
        <p:nvSpPr>
          <p:cNvPr id="161" name="Google Shape;161;g2145372eafe_0_10"/>
          <p:cNvSpPr/>
          <p:nvPr/>
        </p:nvSpPr>
        <p:spPr>
          <a:xfrm>
            <a:off x="231050" y="1434738"/>
            <a:ext cx="3645000" cy="521100"/>
          </a:xfrm>
          <a:prstGeom prst="rect">
            <a:avLst/>
          </a:prstGeom>
          <a:solidFill>
            <a:srgbClr val="E9EDEE"/>
          </a:solidFill>
          <a:ln cap="flat" cmpd="sng" w="9525">
            <a:solidFill>
              <a:srgbClr val="1A1A1A"/>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000"/>
              <a:buFont typeface="Arial"/>
              <a:buNone/>
            </a:pPr>
            <a:r>
              <a:rPr b="1" i="0" lang="vi-VN" sz="2000" u="none" cap="none" strike="noStrike">
                <a:solidFill>
                  <a:srgbClr val="000000"/>
                </a:solidFill>
                <a:latin typeface="Maven Pro"/>
                <a:ea typeface="Maven Pro"/>
                <a:cs typeface="Maven Pro"/>
                <a:sym typeface="Maven Pro"/>
              </a:rPr>
              <a:t>Technical Analysis</a:t>
            </a:r>
            <a:endParaRPr b="1" i="0" sz="1400" u="none" cap="none" strike="noStrike">
              <a:solidFill>
                <a:srgbClr val="000000"/>
              </a:solidFill>
              <a:latin typeface="Lato"/>
              <a:ea typeface="Lato"/>
              <a:cs typeface="Lato"/>
              <a:sym typeface="Lato"/>
            </a:endParaRPr>
          </a:p>
        </p:txBody>
      </p:sp>
      <p:pic>
        <p:nvPicPr>
          <p:cNvPr id="162" name="Google Shape;162;g2145372eafe_0_10"/>
          <p:cNvPicPr preferRelativeResize="0"/>
          <p:nvPr/>
        </p:nvPicPr>
        <p:blipFill rotWithShape="1">
          <a:blip r:embed="rId5">
            <a:alphaModFix/>
          </a:blip>
          <a:srcRect b="0" l="0" r="0" t="0"/>
          <a:stretch/>
        </p:blipFill>
        <p:spPr>
          <a:xfrm>
            <a:off x="4060000" y="1434751"/>
            <a:ext cx="4929576" cy="38658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6" name="Shape 166"/>
        <p:cNvGrpSpPr/>
        <p:nvPr/>
      </p:nvGrpSpPr>
      <p:grpSpPr>
        <a:xfrm>
          <a:off x="0" y="0"/>
          <a:ext cx="0" cy="0"/>
          <a:chOff x="0" y="0"/>
          <a:chExt cx="0" cy="0"/>
        </a:xfrm>
      </p:grpSpPr>
      <p:sp>
        <p:nvSpPr>
          <p:cNvPr id="167" name="Google Shape;167;g2145372eafe_0_18"/>
          <p:cNvSpPr txBox="1"/>
          <p:nvPr/>
        </p:nvSpPr>
        <p:spPr>
          <a:xfrm>
            <a:off x="248400" y="150525"/>
            <a:ext cx="9144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vi-VN" sz="2400" u="none" cap="none" strike="noStrike">
                <a:solidFill>
                  <a:schemeClr val="lt1"/>
                </a:solidFill>
                <a:latin typeface="Arial"/>
                <a:ea typeface="Arial"/>
                <a:cs typeface="Arial"/>
                <a:sym typeface="Arial"/>
              </a:rPr>
              <a:t>Các chủ đề trong khóa học</a:t>
            </a:r>
            <a:endParaRPr b="0" i="0" sz="2400" u="none" cap="none" strike="noStrike">
              <a:solidFill>
                <a:schemeClr val="lt1"/>
              </a:solidFill>
              <a:latin typeface="Arial"/>
              <a:ea typeface="Arial"/>
              <a:cs typeface="Arial"/>
              <a:sym typeface="Arial"/>
            </a:endParaRPr>
          </a:p>
        </p:txBody>
      </p:sp>
      <p:sp>
        <p:nvSpPr>
          <p:cNvPr id="168" name="Google Shape;168;g2145372eafe_0_18"/>
          <p:cNvSpPr txBox="1"/>
          <p:nvPr/>
        </p:nvSpPr>
        <p:spPr>
          <a:xfrm>
            <a:off x="373200" y="954725"/>
            <a:ext cx="8134200" cy="477000"/>
          </a:xfrm>
          <a:prstGeom prst="rect">
            <a:avLst/>
          </a:prstGeom>
          <a:noFill/>
          <a:ln>
            <a:noFill/>
          </a:ln>
        </p:spPr>
        <p:txBody>
          <a:bodyPr anchorCtr="0" anchor="t" bIns="45700" lIns="91425" spcFirstLastPara="1" rIns="91425" wrap="square" tIns="45700">
            <a:spAutoFit/>
          </a:bodyPr>
          <a:lstStyle/>
          <a:p>
            <a:pPr indent="-387350" lvl="0" marL="457200" marR="0" rtl="0" algn="l">
              <a:lnSpc>
                <a:spcPct val="100000"/>
              </a:lnSpc>
              <a:spcBef>
                <a:spcPts val="0"/>
              </a:spcBef>
              <a:spcAft>
                <a:spcPts val="0"/>
              </a:spcAft>
              <a:buClr>
                <a:schemeClr val="dk1"/>
              </a:buClr>
              <a:buSzPts val="2500"/>
              <a:buFont typeface="Nunito"/>
              <a:buChar char="❏"/>
            </a:pPr>
            <a:r>
              <a:rPr b="0" i="0" lang="vi-VN" sz="2500" u="none" cap="none" strike="noStrike">
                <a:solidFill>
                  <a:schemeClr val="dk1"/>
                </a:solidFill>
                <a:latin typeface="Nunito"/>
                <a:ea typeface="Nunito"/>
                <a:cs typeface="Nunito"/>
                <a:sym typeface="Nunito"/>
              </a:rPr>
              <a:t>A. Kiến thức về các sản phẩm trong tài chính</a:t>
            </a:r>
            <a:endParaRPr b="0" i="0" sz="2000" u="none" cap="none" strike="noStrike">
              <a:solidFill>
                <a:schemeClr val="dk1"/>
              </a:solidFill>
              <a:latin typeface="Arial"/>
              <a:ea typeface="Arial"/>
              <a:cs typeface="Arial"/>
              <a:sym typeface="Arial"/>
            </a:endParaRPr>
          </a:p>
        </p:txBody>
      </p:sp>
      <p:sp>
        <p:nvSpPr>
          <p:cNvPr id="169" name="Google Shape;169;g2145372eafe_0_18"/>
          <p:cNvSpPr txBox="1"/>
          <p:nvPr/>
        </p:nvSpPr>
        <p:spPr>
          <a:xfrm>
            <a:off x="373200" y="1774225"/>
            <a:ext cx="5013900" cy="8619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2000"/>
              <a:buFont typeface="Arial"/>
              <a:buNone/>
            </a:pPr>
            <a:r>
              <a:rPr b="1" i="0" lang="vi-VN" sz="2000" u="none" cap="none" strike="noStrike">
                <a:solidFill>
                  <a:schemeClr val="dk1"/>
                </a:solidFill>
                <a:latin typeface="Arial"/>
                <a:ea typeface="Arial"/>
                <a:cs typeface="Arial"/>
                <a:sym typeface="Arial"/>
              </a:rPr>
              <a:t>Tài sản</a:t>
            </a:r>
            <a:r>
              <a:rPr b="0" i="0" lang="vi-VN" sz="2000" u="none" cap="none" strike="noStrike">
                <a:solidFill>
                  <a:schemeClr val="dk1"/>
                </a:solidFill>
                <a:latin typeface="Arial"/>
                <a:ea typeface="Arial"/>
                <a:cs typeface="Arial"/>
                <a:sym typeface="Arial"/>
              </a:rPr>
              <a:t>: Tất cả những thứ tài nguyên có thể mua/bán hợp pháp.</a:t>
            </a:r>
            <a:endParaRPr b="0" i="0" sz="2000" u="none" cap="none" strike="noStrike">
              <a:solidFill>
                <a:schemeClr val="dk1"/>
              </a:solidFill>
              <a:latin typeface="Arial"/>
              <a:ea typeface="Arial"/>
              <a:cs typeface="Arial"/>
              <a:sym typeface="Arial"/>
            </a:endParaRPr>
          </a:p>
        </p:txBody>
      </p:sp>
      <p:pic>
        <p:nvPicPr>
          <p:cNvPr id="170" name="Google Shape;170;g2145372eafe_0_18"/>
          <p:cNvPicPr preferRelativeResize="0"/>
          <p:nvPr/>
        </p:nvPicPr>
        <p:blipFill rotWithShape="1">
          <a:blip r:embed="rId4">
            <a:alphaModFix/>
          </a:blip>
          <a:srcRect b="0" l="0" r="0" t="0"/>
          <a:stretch/>
        </p:blipFill>
        <p:spPr>
          <a:xfrm>
            <a:off x="6041150" y="1887125"/>
            <a:ext cx="2729626" cy="40944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4" name="Shape 174"/>
        <p:cNvGrpSpPr/>
        <p:nvPr/>
      </p:nvGrpSpPr>
      <p:grpSpPr>
        <a:xfrm>
          <a:off x="0" y="0"/>
          <a:ext cx="0" cy="0"/>
          <a:chOff x="0" y="0"/>
          <a:chExt cx="0" cy="0"/>
        </a:xfrm>
      </p:grpSpPr>
      <p:sp>
        <p:nvSpPr>
          <p:cNvPr id="175" name="Google Shape;175;g2145372eafe_0_38"/>
          <p:cNvSpPr txBox="1"/>
          <p:nvPr/>
        </p:nvSpPr>
        <p:spPr>
          <a:xfrm>
            <a:off x="248400" y="150525"/>
            <a:ext cx="9144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vi-VN" sz="2400" u="none" cap="none" strike="noStrike">
                <a:solidFill>
                  <a:schemeClr val="lt1"/>
                </a:solidFill>
                <a:latin typeface="Arial"/>
                <a:ea typeface="Arial"/>
                <a:cs typeface="Arial"/>
                <a:sym typeface="Arial"/>
              </a:rPr>
              <a:t>Các chủ đề trong khóa học</a:t>
            </a:r>
            <a:endParaRPr b="0" i="0" sz="2400" u="none" cap="none" strike="noStrike">
              <a:solidFill>
                <a:schemeClr val="lt1"/>
              </a:solidFill>
              <a:latin typeface="Arial"/>
              <a:ea typeface="Arial"/>
              <a:cs typeface="Arial"/>
              <a:sym typeface="Arial"/>
            </a:endParaRPr>
          </a:p>
        </p:txBody>
      </p:sp>
      <p:sp>
        <p:nvSpPr>
          <p:cNvPr id="176" name="Google Shape;176;g2145372eafe_0_38"/>
          <p:cNvSpPr txBox="1"/>
          <p:nvPr/>
        </p:nvSpPr>
        <p:spPr>
          <a:xfrm>
            <a:off x="373200" y="954725"/>
            <a:ext cx="8134200" cy="477000"/>
          </a:xfrm>
          <a:prstGeom prst="rect">
            <a:avLst/>
          </a:prstGeom>
          <a:noFill/>
          <a:ln>
            <a:noFill/>
          </a:ln>
        </p:spPr>
        <p:txBody>
          <a:bodyPr anchorCtr="0" anchor="t" bIns="45700" lIns="91425" spcFirstLastPara="1" rIns="91425" wrap="square" tIns="45700">
            <a:spAutoFit/>
          </a:bodyPr>
          <a:lstStyle/>
          <a:p>
            <a:pPr indent="-387350" lvl="0" marL="457200" marR="0" rtl="0" algn="l">
              <a:lnSpc>
                <a:spcPct val="100000"/>
              </a:lnSpc>
              <a:spcBef>
                <a:spcPts val="0"/>
              </a:spcBef>
              <a:spcAft>
                <a:spcPts val="0"/>
              </a:spcAft>
              <a:buClr>
                <a:schemeClr val="dk1"/>
              </a:buClr>
              <a:buSzPts val="2500"/>
              <a:buFont typeface="Nunito"/>
              <a:buChar char="❏"/>
            </a:pPr>
            <a:r>
              <a:rPr b="0" i="0" lang="vi-VN" sz="2500" u="none" cap="none" strike="noStrike">
                <a:solidFill>
                  <a:schemeClr val="dk1"/>
                </a:solidFill>
                <a:latin typeface="Nunito"/>
                <a:ea typeface="Nunito"/>
                <a:cs typeface="Nunito"/>
                <a:sym typeface="Nunito"/>
              </a:rPr>
              <a:t>A. Kiến thức về các sản phẩm trong tài chính</a:t>
            </a:r>
            <a:endParaRPr b="0" i="0" sz="2000" u="none" cap="none" strike="noStrike">
              <a:solidFill>
                <a:schemeClr val="dk1"/>
              </a:solidFill>
              <a:latin typeface="Arial"/>
              <a:ea typeface="Arial"/>
              <a:cs typeface="Arial"/>
              <a:sym typeface="Arial"/>
            </a:endParaRPr>
          </a:p>
        </p:txBody>
      </p:sp>
      <p:sp>
        <p:nvSpPr>
          <p:cNvPr id="177" name="Google Shape;177;g2145372eafe_0_38"/>
          <p:cNvSpPr txBox="1"/>
          <p:nvPr/>
        </p:nvSpPr>
        <p:spPr>
          <a:xfrm>
            <a:off x="460650" y="1715225"/>
            <a:ext cx="1944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vi-VN" sz="2000" u="none" cap="none" strike="noStrike">
                <a:solidFill>
                  <a:schemeClr val="dk1"/>
                </a:solidFill>
                <a:latin typeface="Arial"/>
                <a:ea typeface="Arial"/>
                <a:cs typeface="Arial"/>
                <a:sym typeface="Arial"/>
              </a:rPr>
              <a:t>Cổ phiếu</a:t>
            </a:r>
            <a:endParaRPr b="1" i="0" sz="2000" u="none" cap="none" strike="noStrike">
              <a:solidFill>
                <a:schemeClr val="dk1"/>
              </a:solidFill>
              <a:latin typeface="Arial"/>
              <a:ea typeface="Arial"/>
              <a:cs typeface="Arial"/>
              <a:sym typeface="Arial"/>
            </a:endParaRPr>
          </a:p>
        </p:txBody>
      </p:sp>
      <p:pic>
        <p:nvPicPr>
          <p:cNvPr id="178" name="Google Shape;178;g2145372eafe_0_38"/>
          <p:cNvPicPr preferRelativeResize="0"/>
          <p:nvPr/>
        </p:nvPicPr>
        <p:blipFill rotWithShape="1">
          <a:blip r:embed="rId4">
            <a:alphaModFix/>
          </a:blip>
          <a:srcRect b="0" l="0" r="0" t="0"/>
          <a:stretch/>
        </p:blipFill>
        <p:spPr>
          <a:xfrm>
            <a:off x="2723100" y="2645851"/>
            <a:ext cx="3697802" cy="28099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2" name="Shape 182"/>
        <p:cNvGrpSpPr/>
        <p:nvPr/>
      </p:nvGrpSpPr>
      <p:grpSpPr>
        <a:xfrm>
          <a:off x="0" y="0"/>
          <a:ext cx="0" cy="0"/>
          <a:chOff x="0" y="0"/>
          <a:chExt cx="0" cy="0"/>
        </a:xfrm>
      </p:grpSpPr>
      <p:sp>
        <p:nvSpPr>
          <p:cNvPr id="183" name="Google Shape;183;g22c6f194d4b_6_15"/>
          <p:cNvSpPr txBox="1"/>
          <p:nvPr/>
        </p:nvSpPr>
        <p:spPr>
          <a:xfrm>
            <a:off x="248400" y="150525"/>
            <a:ext cx="9144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vi-VN" sz="2400" u="none" cap="none" strike="noStrike">
                <a:solidFill>
                  <a:schemeClr val="lt1"/>
                </a:solidFill>
                <a:latin typeface="Arial"/>
                <a:ea typeface="Arial"/>
                <a:cs typeface="Arial"/>
                <a:sym typeface="Arial"/>
              </a:rPr>
              <a:t>Các chủ đề trong khóa học</a:t>
            </a:r>
            <a:endParaRPr b="0" i="0" sz="2400" u="none" cap="none" strike="noStrike">
              <a:solidFill>
                <a:schemeClr val="lt1"/>
              </a:solidFill>
              <a:latin typeface="Arial"/>
              <a:ea typeface="Arial"/>
              <a:cs typeface="Arial"/>
              <a:sym typeface="Arial"/>
            </a:endParaRPr>
          </a:p>
        </p:txBody>
      </p:sp>
      <p:sp>
        <p:nvSpPr>
          <p:cNvPr id="184" name="Google Shape;184;g22c6f194d4b_6_15"/>
          <p:cNvSpPr txBox="1"/>
          <p:nvPr/>
        </p:nvSpPr>
        <p:spPr>
          <a:xfrm>
            <a:off x="373200" y="954725"/>
            <a:ext cx="8134200" cy="477000"/>
          </a:xfrm>
          <a:prstGeom prst="rect">
            <a:avLst/>
          </a:prstGeom>
          <a:noFill/>
          <a:ln>
            <a:noFill/>
          </a:ln>
        </p:spPr>
        <p:txBody>
          <a:bodyPr anchorCtr="0" anchor="t" bIns="45700" lIns="91425" spcFirstLastPara="1" rIns="91425" wrap="square" tIns="45700">
            <a:spAutoFit/>
          </a:bodyPr>
          <a:lstStyle/>
          <a:p>
            <a:pPr indent="-387350" lvl="0" marL="457200" marR="0" rtl="0" algn="l">
              <a:lnSpc>
                <a:spcPct val="100000"/>
              </a:lnSpc>
              <a:spcBef>
                <a:spcPts val="0"/>
              </a:spcBef>
              <a:spcAft>
                <a:spcPts val="0"/>
              </a:spcAft>
              <a:buClr>
                <a:schemeClr val="dk1"/>
              </a:buClr>
              <a:buSzPts val="2500"/>
              <a:buFont typeface="Nunito"/>
              <a:buChar char="❏"/>
            </a:pPr>
            <a:r>
              <a:rPr b="0" i="0" lang="vi-VN" sz="2500" u="none" cap="none" strike="noStrike">
                <a:solidFill>
                  <a:schemeClr val="dk1"/>
                </a:solidFill>
                <a:latin typeface="Nunito"/>
                <a:ea typeface="Nunito"/>
                <a:cs typeface="Nunito"/>
                <a:sym typeface="Nunito"/>
              </a:rPr>
              <a:t>A. Kiến thức về các sản phẩm trong tài chính</a:t>
            </a:r>
            <a:endParaRPr b="0" i="0" sz="2000" u="none" cap="none" strike="noStrike">
              <a:solidFill>
                <a:schemeClr val="dk1"/>
              </a:solidFill>
              <a:latin typeface="Arial"/>
              <a:ea typeface="Arial"/>
              <a:cs typeface="Arial"/>
              <a:sym typeface="Arial"/>
            </a:endParaRPr>
          </a:p>
        </p:txBody>
      </p:sp>
      <p:sp>
        <p:nvSpPr>
          <p:cNvPr id="185" name="Google Shape;185;g22c6f194d4b_6_15"/>
          <p:cNvSpPr txBox="1"/>
          <p:nvPr/>
        </p:nvSpPr>
        <p:spPr>
          <a:xfrm>
            <a:off x="460650" y="1715225"/>
            <a:ext cx="1944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vi-VN" sz="2000" u="none" cap="none" strike="noStrike">
                <a:solidFill>
                  <a:schemeClr val="dk1"/>
                </a:solidFill>
                <a:latin typeface="Arial"/>
                <a:ea typeface="Arial"/>
                <a:cs typeface="Arial"/>
                <a:sym typeface="Arial"/>
              </a:rPr>
              <a:t>Cổ phiếu</a:t>
            </a:r>
            <a:endParaRPr b="1" i="0" sz="2000" u="none" cap="none" strike="noStrike">
              <a:solidFill>
                <a:schemeClr val="dk1"/>
              </a:solidFill>
              <a:latin typeface="Arial"/>
              <a:ea typeface="Arial"/>
              <a:cs typeface="Arial"/>
              <a:sym typeface="Arial"/>
            </a:endParaRPr>
          </a:p>
        </p:txBody>
      </p:sp>
      <p:sp>
        <p:nvSpPr>
          <p:cNvPr id="186" name="Google Shape;186;g22c6f194d4b_6_15"/>
          <p:cNvSpPr txBox="1"/>
          <p:nvPr/>
        </p:nvSpPr>
        <p:spPr>
          <a:xfrm>
            <a:off x="1008525" y="2370050"/>
            <a:ext cx="7242900" cy="30585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66700"/>
              </a:lnSpc>
              <a:spcBef>
                <a:spcPts val="1400"/>
              </a:spcBef>
              <a:spcAft>
                <a:spcPts val="0"/>
              </a:spcAft>
              <a:buClr>
                <a:srgbClr val="303947"/>
              </a:buClr>
              <a:buSzPts val="2000"/>
              <a:buFont typeface="Arial"/>
              <a:buChar char="●"/>
            </a:pPr>
            <a:r>
              <a:rPr b="0" i="0" lang="vi-VN" sz="2000" u="none" cap="none" strike="noStrike">
                <a:solidFill>
                  <a:srgbClr val="303947"/>
                </a:solidFill>
                <a:latin typeface="Arial"/>
                <a:ea typeface="Arial"/>
                <a:cs typeface="Arial"/>
                <a:sym typeface="Arial"/>
              </a:rPr>
              <a:t>Cổ phiếu là loại chứng khoán, được phát hành dưới dạng chứng chỉ, hoặc bút toán ghi sổ, xác nhận quyền và lợi ích hợp pháp của nhà đầu tư, khi tham gia vào hoạt động kinh doanh của doanh nghiệp.</a:t>
            </a:r>
            <a:endParaRPr b="0" i="0" sz="2000" u="none" cap="none" strike="noStrike">
              <a:solidFill>
                <a:srgbClr val="303947"/>
              </a:solidFill>
              <a:latin typeface="Arial"/>
              <a:ea typeface="Arial"/>
              <a:cs typeface="Arial"/>
              <a:sym typeface="Arial"/>
            </a:endParaRPr>
          </a:p>
          <a:p>
            <a:pPr indent="-355600" lvl="0" marL="457200" marR="0" rtl="0" algn="l">
              <a:lnSpc>
                <a:spcPct val="166700"/>
              </a:lnSpc>
              <a:spcBef>
                <a:spcPts val="0"/>
              </a:spcBef>
              <a:spcAft>
                <a:spcPts val="0"/>
              </a:spcAft>
              <a:buClr>
                <a:srgbClr val="303947"/>
              </a:buClr>
              <a:buSzPts val="2000"/>
              <a:buFont typeface="Arial"/>
              <a:buChar char="●"/>
            </a:pPr>
            <a:r>
              <a:rPr b="0" i="0" lang="vi-VN" sz="2000" u="none" cap="none" strike="noStrike">
                <a:solidFill>
                  <a:srgbClr val="303947"/>
                </a:solidFill>
                <a:latin typeface="Arial"/>
                <a:ea typeface="Arial"/>
                <a:cs typeface="Arial"/>
                <a:sym typeface="Arial"/>
              </a:rPr>
              <a:t>Người nắm giữ cổ phiếu trở thành cổ đông và đồng thời là chủ sở hữu của công ty phát hành.</a:t>
            </a:r>
            <a:endParaRPr b="0" i="0" sz="2000" u="none" cap="none" strike="noStrike">
              <a:solidFill>
                <a:srgbClr val="000000"/>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0" name="Shape 190"/>
        <p:cNvGrpSpPr/>
        <p:nvPr/>
      </p:nvGrpSpPr>
      <p:grpSpPr>
        <a:xfrm>
          <a:off x="0" y="0"/>
          <a:ext cx="0" cy="0"/>
          <a:chOff x="0" y="0"/>
          <a:chExt cx="0" cy="0"/>
        </a:xfrm>
      </p:grpSpPr>
      <p:sp>
        <p:nvSpPr>
          <p:cNvPr id="191" name="Google Shape;191;g22c6f194d4b_6_37"/>
          <p:cNvSpPr txBox="1"/>
          <p:nvPr/>
        </p:nvSpPr>
        <p:spPr>
          <a:xfrm>
            <a:off x="248400" y="150525"/>
            <a:ext cx="9144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vi-VN" sz="2400" u="none" cap="none" strike="noStrike">
                <a:solidFill>
                  <a:schemeClr val="lt1"/>
                </a:solidFill>
                <a:latin typeface="Arial"/>
                <a:ea typeface="Arial"/>
                <a:cs typeface="Arial"/>
                <a:sym typeface="Arial"/>
              </a:rPr>
              <a:t>Các chủ đề trong khóa học</a:t>
            </a:r>
            <a:endParaRPr b="0" i="0" sz="2400" u="none" cap="none" strike="noStrike">
              <a:solidFill>
                <a:schemeClr val="lt1"/>
              </a:solidFill>
              <a:latin typeface="Arial"/>
              <a:ea typeface="Arial"/>
              <a:cs typeface="Arial"/>
              <a:sym typeface="Arial"/>
            </a:endParaRPr>
          </a:p>
        </p:txBody>
      </p:sp>
      <p:sp>
        <p:nvSpPr>
          <p:cNvPr id="192" name="Google Shape;192;g22c6f194d4b_6_37"/>
          <p:cNvSpPr txBox="1"/>
          <p:nvPr/>
        </p:nvSpPr>
        <p:spPr>
          <a:xfrm>
            <a:off x="373200" y="954725"/>
            <a:ext cx="8134200" cy="477000"/>
          </a:xfrm>
          <a:prstGeom prst="rect">
            <a:avLst/>
          </a:prstGeom>
          <a:noFill/>
          <a:ln>
            <a:noFill/>
          </a:ln>
        </p:spPr>
        <p:txBody>
          <a:bodyPr anchorCtr="0" anchor="t" bIns="45700" lIns="91425" spcFirstLastPara="1" rIns="91425" wrap="square" tIns="45700">
            <a:spAutoFit/>
          </a:bodyPr>
          <a:lstStyle/>
          <a:p>
            <a:pPr indent="-387350" lvl="0" marL="457200" marR="0" rtl="0" algn="l">
              <a:lnSpc>
                <a:spcPct val="100000"/>
              </a:lnSpc>
              <a:spcBef>
                <a:spcPts val="0"/>
              </a:spcBef>
              <a:spcAft>
                <a:spcPts val="0"/>
              </a:spcAft>
              <a:buClr>
                <a:schemeClr val="dk1"/>
              </a:buClr>
              <a:buSzPts val="2500"/>
              <a:buFont typeface="Nunito"/>
              <a:buChar char="❏"/>
            </a:pPr>
            <a:r>
              <a:rPr b="0" i="0" lang="vi-VN" sz="2500" u="none" cap="none" strike="noStrike">
                <a:solidFill>
                  <a:schemeClr val="dk1"/>
                </a:solidFill>
                <a:latin typeface="Nunito"/>
                <a:ea typeface="Nunito"/>
                <a:cs typeface="Nunito"/>
                <a:sym typeface="Nunito"/>
              </a:rPr>
              <a:t>A. Kiến thức về các sản phẩm trong tài chính</a:t>
            </a:r>
            <a:endParaRPr b="0" i="0" sz="2000" u="none" cap="none" strike="noStrike">
              <a:solidFill>
                <a:schemeClr val="dk1"/>
              </a:solidFill>
              <a:latin typeface="Arial"/>
              <a:ea typeface="Arial"/>
              <a:cs typeface="Arial"/>
              <a:sym typeface="Arial"/>
            </a:endParaRPr>
          </a:p>
        </p:txBody>
      </p:sp>
      <p:sp>
        <p:nvSpPr>
          <p:cNvPr id="193" name="Google Shape;193;g22c6f194d4b_6_37"/>
          <p:cNvSpPr txBox="1"/>
          <p:nvPr/>
        </p:nvSpPr>
        <p:spPr>
          <a:xfrm>
            <a:off x="460650" y="1715225"/>
            <a:ext cx="1944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vi-VN" sz="2000" u="none" cap="none" strike="noStrike">
                <a:solidFill>
                  <a:schemeClr val="dk1"/>
                </a:solidFill>
                <a:latin typeface="Arial"/>
                <a:ea typeface="Arial"/>
                <a:cs typeface="Arial"/>
                <a:sym typeface="Arial"/>
              </a:rPr>
              <a:t>Cổ phiếu</a:t>
            </a:r>
            <a:endParaRPr b="1" i="0" sz="2000" u="none" cap="none" strike="noStrike">
              <a:solidFill>
                <a:schemeClr val="dk1"/>
              </a:solidFill>
              <a:latin typeface="Arial"/>
              <a:ea typeface="Arial"/>
              <a:cs typeface="Arial"/>
              <a:sym typeface="Arial"/>
            </a:endParaRPr>
          </a:p>
        </p:txBody>
      </p:sp>
      <p:sp>
        <p:nvSpPr>
          <p:cNvPr id="194" name="Google Shape;194;g22c6f194d4b_6_37"/>
          <p:cNvSpPr txBox="1"/>
          <p:nvPr/>
        </p:nvSpPr>
        <p:spPr>
          <a:xfrm>
            <a:off x="1018600" y="2398925"/>
            <a:ext cx="7190700" cy="1698600"/>
          </a:xfrm>
          <a:prstGeom prst="rect">
            <a:avLst/>
          </a:prstGeom>
          <a:noFill/>
          <a:ln>
            <a:noFill/>
          </a:ln>
        </p:spPr>
        <p:txBody>
          <a:bodyPr anchorCtr="0" anchor="t" bIns="91425" lIns="91425" spcFirstLastPara="1" rIns="91425" wrap="square" tIns="91425">
            <a:spAutoFit/>
          </a:bodyPr>
          <a:lstStyle/>
          <a:p>
            <a:pPr indent="0" lvl="0" marL="0" marR="0" rtl="0" algn="l">
              <a:lnSpc>
                <a:spcPct val="166700"/>
              </a:lnSpc>
              <a:spcBef>
                <a:spcPts val="1400"/>
              </a:spcBef>
              <a:spcAft>
                <a:spcPts val="0"/>
              </a:spcAft>
              <a:buClr>
                <a:srgbClr val="000000"/>
              </a:buClr>
              <a:buSzPts val="1200"/>
              <a:buFont typeface="Arial"/>
              <a:buNone/>
            </a:pPr>
            <a:r>
              <a:rPr b="0" i="0" lang="vi-VN" sz="2000" u="none" cap="none" strike="noStrike">
                <a:solidFill>
                  <a:srgbClr val="303947"/>
                </a:solidFill>
                <a:latin typeface="Arial"/>
                <a:ea typeface="Arial"/>
                <a:cs typeface="Arial"/>
                <a:sym typeface="Arial"/>
              </a:rPr>
              <a:t>Một số mô hình định giá cổ phiếu định lượng nổi tiếng:</a:t>
            </a:r>
            <a:endParaRPr b="0" i="0" sz="2000" u="none" cap="none" strike="noStrike">
              <a:solidFill>
                <a:srgbClr val="303947"/>
              </a:solidFill>
              <a:latin typeface="Arial"/>
              <a:ea typeface="Arial"/>
              <a:cs typeface="Arial"/>
              <a:sym typeface="Arial"/>
            </a:endParaRPr>
          </a:p>
          <a:p>
            <a:pPr indent="-355600" lvl="0" marL="457200" marR="0" rtl="0" algn="l">
              <a:lnSpc>
                <a:spcPct val="166700"/>
              </a:lnSpc>
              <a:spcBef>
                <a:spcPts val="1400"/>
              </a:spcBef>
              <a:spcAft>
                <a:spcPts val="0"/>
              </a:spcAft>
              <a:buClr>
                <a:srgbClr val="303947"/>
              </a:buClr>
              <a:buSzPts val="2000"/>
              <a:buFont typeface="Arial"/>
              <a:buChar char="-"/>
            </a:pPr>
            <a:r>
              <a:rPr b="0" i="0" lang="vi-VN" sz="2000" u="none" cap="none" strike="noStrike">
                <a:solidFill>
                  <a:srgbClr val="303947"/>
                </a:solidFill>
                <a:latin typeface="Arial"/>
                <a:ea typeface="Arial"/>
                <a:cs typeface="Arial"/>
                <a:sym typeface="Arial"/>
              </a:rPr>
              <a:t>Capital Assets Pricing Model (CAPM)</a:t>
            </a:r>
            <a:endParaRPr b="0" i="0" sz="2000" u="none" cap="none" strike="noStrike">
              <a:solidFill>
                <a:srgbClr val="303947"/>
              </a:solidFill>
              <a:latin typeface="Arial"/>
              <a:ea typeface="Arial"/>
              <a:cs typeface="Arial"/>
              <a:sym typeface="Arial"/>
            </a:endParaRPr>
          </a:p>
          <a:p>
            <a:pPr indent="-355600" lvl="0" marL="457200" marR="0" rtl="0" algn="l">
              <a:lnSpc>
                <a:spcPct val="166700"/>
              </a:lnSpc>
              <a:spcBef>
                <a:spcPts val="0"/>
              </a:spcBef>
              <a:spcAft>
                <a:spcPts val="0"/>
              </a:spcAft>
              <a:buClr>
                <a:srgbClr val="303947"/>
              </a:buClr>
              <a:buSzPts val="2000"/>
              <a:buFont typeface="Arial"/>
              <a:buChar char="-"/>
            </a:pPr>
            <a:r>
              <a:rPr b="0" i="0" lang="vi-VN" sz="2000" u="none" cap="none" strike="noStrike">
                <a:solidFill>
                  <a:srgbClr val="4D5156"/>
                </a:solidFill>
                <a:latin typeface="Arial"/>
                <a:ea typeface="Arial"/>
                <a:cs typeface="Arial"/>
                <a:sym typeface="Arial"/>
              </a:rPr>
              <a:t>Dividend Discount Model (DDM) </a:t>
            </a:r>
            <a:endParaRPr b="0" i="0" sz="2000" u="none" cap="none" strike="noStrike">
              <a:solidFill>
                <a:srgbClr val="4D5156"/>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8" name="Shape 198"/>
        <p:cNvGrpSpPr/>
        <p:nvPr/>
      </p:nvGrpSpPr>
      <p:grpSpPr>
        <a:xfrm>
          <a:off x="0" y="0"/>
          <a:ext cx="0" cy="0"/>
          <a:chOff x="0" y="0"/>
          <a:chExt cx="0" cy="0"/>
        </a:xfrm>
      </p:grpSpPr>
      <p:sp>
        <p:nvSpPr>
          <p:cNvPr id="199" name="Google Shape;199;g2148cc8d006_1_9"/>
          <p:cNvSpPr txBox="1"/>
          <p:nvPr/>
        </p:nvSpPr>
        <p:spPr>
          <a:xfrm>
            <a:off x="248400" y="150525"/>
            <a:ext cx="9144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vi-VN" sz="2400" u="none" cap="none" strike="noStrike">
                <a:solidFill>
                  <a:schemeClr val="lt1"/>
                </a:solidFill>
                <a:latin typeface="Arial"/>
                <a:ea typeface="Arial"/>
                <a:cs typeface="Arial"/>
                <a:sym typeface="Arial"/>
              </a:rPr>
              <a:t>Các chủ đề trong khóa học</a:t>
            </a:r>
            <a:endParaRPr b="0" i="0" sz="2400" u="none" cap="none" strike="noStrike">
              <a:solidFill>
                <a:schemeClr val="lt1"/>
              </a:solidFill>
              <a:latin typeface="Arial"/>
              <a:ea typeface="Arial"/>
              <a:cs typeface="Arial"/>
              <a:sym typeface="Arial"/>
            </a:endParaRPr>
          </a:p>
        </p:txBody>
      </p:sp>
      <p:sp>
        <p:nvSpPr>
          <p:cNvPr id="200" name="Google Shape;200;g2148cc8d006_1_9"/>
          <p:cNvSpPr txBox="1"/>
          <p:nvPr/>
        </p:nvSpPr>
        <p:spPr>
          <a:xfrm>
            <a:off x="373200" y="954725"/>
            <a:ext cx="8134200" cy="477000"/>
          </a:xfrm>
          <a:prstGeom prst="rect">
            <a:avLst/>
          </a:prstGeom>
          <a:noFill/>
          <a:ln>
            <a:noFill/>
          </a:ln>
        </p:spPr>
        <p:txBody>
          <a:bodyPr anchorCtr="0" anchor="t" bIns="45700" lIns="91425" spcFirstLastPara="1" rIns="91425" wrap="square" tIns="45700">
            <a:spAutoFit/>
          </a:bodyPr>
          <a:lstStyle/>
          <a:p>
            <a:pPr indent="-387350" lvl="0" marL="457200" marR="0" rtl="0" algn="l">
              <a:lnSpc>
                <a:spcPct val="100000"/>
              </a:lnSpc>
              <a:spcBef>
                <a:spcPts val="0"/>
              </a:spcBef>
              <a:spcAft>
                <a:spcPts val="0"/>
              </a:spcAft>
              <a:buClr>
                <a:schemeClr val="dk1"/>
              </a:buClr>
              <a:buSzPts val="2500"/>
              <a:buFont typeface="Nunito"/>
              <a:buChar char="❏"/>
            </a:pPr>
            <a:r>
              <a:rPr b="0" i="0" lang="vi-VN" sz="2500" u="none" cap="none" strike="noStrike">
                <a:solidFill>
                  <a:schemeClr val="dk1"/>
                </a:solidFill>
                <a:latin typeface="Nunito"/>
                <a:ea typeface="Nunito"/>
                <a:cs typeface="Nunito"/>
                <a:sym typeface="Nunito"/>
              </a:rPr>
              <a:t>A. Kiến thức về các sản phẩm trong tài chính</a:t>
            </a:r>
            <a:endParaRPr b="0" i="0" sz="2000" u="none" cap="none" strike="noStrike">
              <a:solidFill>
                <a:schemeClr val="dk1"/>
              </a:solidFill>
              <a:latin typeface="Arial"/>
              <a:ea typeface="Arial"/>
              <a:cs typeface="Arial"/>
              <a:sym typeface="Arial"/>
            </a:endParaRPr>
          </a:p>
        </p:txBody>
      </p:sp>
      <p:sp>
        <p:nvSpPr>
          <p:cNvPr id="201" name="Google Shape;201;g2148cc8d006_1_9"/>
          <p:cNvSpPr txBox="1"/>
          <p:nvPr/>
        </p:nvSpPr>
        <p:spPr>
          <a:xfrm>
            <a:off x="460650" y="1715225"/>
            <a:ext cx="6076200" cy="400200"/>
          </a:xfrm>
          <a:prstGeom prst="rect">
            <a:avLst/>
          </a:prstGeom>
          <a:noFill/>
          <a:ln>
            <a:noFill/>
          </a:ln>
        </p:spPr>
        <p:txBody>
          <a:bodyPr anchorCtr="0" anchor="t" bIns="45700" lIns="91425" spcFirstLastPara="1" rIns="91425" wrap="square" tIns="45700">
            <a:spAutoFit/>
          </a:bodyPr>
          <a:lstStyle/>
          <a:p>
            <a:pPr indent="0" lvl="0" marL="0" rtl="0" algn="l">
              <a:lnSpc>
                <a:spcPct val="166700"/>
              </a:lnSpc>
              <a:spcBef>
                <a:spcPts val="1400"/>
              </a:spcBef>
              <a:spcAft>
                <a:spcPts val="0"/>
              </a:spcAft>
              <a:buNone/>
            </a:pPr>
            <a:r>
              <a:rPr lang="vi-VN" sz="2000">
                <a:solidFill>
                  <a:srgbClr val="303947"/>
                </a:solidFill>
              </a:rPr>
              <a:t>Capital Assets Pricing Model (CAPM)</a:t>
            </a:r>
            <a:endParaRPr b="1" i="0" sz="2000" u="none" cap="none" strike="noStrike">
              <a:solidFill>
                <a:schemeClr val="dk1"/>
              </a:solidFill>
              <a:latin typeface="Arial"/>
              <a:ea typeface="Arial"/>
              <a:cs typeface="Arial"/>
              <a:sym typeface="Arial"/>
            </a:endParaRPr>
          </a:p>
        </p:txBody>
      </p:sp>
      <p:sp>
        <p:nvSpPr>
          <p:cNvPr id="202" name="Google Shape;202;g2148cc8d006_1_9"/>
          <p:cNvSpPr txBox="1"/>
          <p:nvPr/>
        </p:nvSpPr>
        <p:spPr>
          <a:xfrm>
            <a:off x="1018600" y="2398925"/>
            <a:ext cx="71907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66700"/>
              </a:lnSpc>
              <a:spcBef>
                <a:spcPts val="0"/>
              </a:spcBef>
              <a:spcAft>
                <a:spcPts val="0"/>
              </a:spcAft>
              <a:buNone/>
            </a:pPr>
            <a:r>
              <a:t/>
            </a:r>
            <a:endParaRPr b="0" i="0" sz="2000" u="none" cap="none" strike="noStrike">
              <a:solidFill>
                <a:srgbClr val="4D5156"/>
              </a:solidFill>
              <a:latin typeface="Arial"/>
              <a:ea typeface="Arial"/>
              <a:cs typeface="Arial"/>
              <a:sym typeface="Arial"/>
            </a:endParaRPr>
          </a:p>
        </p:txBody>
      </p:sp>
      <p:pic>
        <p:nvPicPr>
          <p:cNvPr id="203" name="Google Shape;203;g2148cc8d006_1_9"/>
          <p:cNvPicPr preferRelativeResize="0"/>
          <p:nvPr/>
        </p:nvPicPr>
        <p:blipFill>
          <a:blip r:embed="rId4">
            <a:alphaModFix/>
          </a:blip>
          <a:stretch>
            <a:fillRect/>
          </a:stretch>
        </p:blipFill>
        <p:spPr>
          <a:xfrm>
            <a:off x="194350" y="2398925"/>
            <a:ext cx="8839200" cy="302881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7" name="Shape 207"/>
        <p:cNvGrpSpPr/>
        <p:nvPr/>
      </p:nvGrpSpPr>
      <p:grpSpPr>
        <a:xfrm>
          <a:off x="0" y="0"/>
          <a:ext cx="0" cy="0"/>
          <a:chOff x="0" y="0"/>
          <a:chExt cx="0" cy="0"/>
        </a:xfrm>
      </p:grpSpPr>
      <p:sp>
        <p:nvSpPr>
          <p:cNvPr id="208" name="Google Shape;208;g2148cc8d006_1_17"/>
          <p:cNvSpPr txBox="1"/>
          <p:nvPr/>
        </p:nvSpPr>
        <p:spPr>
          <a:xfrm>
            <a:off x="248400" y="150525"/>
            <a:ext cx="9144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vi-VN" sz="2400" u="none" cap="none" strike="noStrike">
                <a:solidFill>
                  <a:schemeClr val="lt1"/>
                </a:solidFill>
                <a:latin typeface="Arial"/>
                <a:ea typeface="Arial"/>
                <a:cs typeface="Arial"/>
                <a:sym typeface="Arial"/>
              </a:rPr>
              <a:t>Các chủ đề trong khóa học</a:t>
            </a:r>
            <a:endParaRPr b="0" i="0" sz="2400" u="none" cap="none" strike="noStrike">
              <a:solidFill>
                <a:schemeClr val="lt1"/>
              </a:solidFill>
              <a:latin typeface="Arial"/>
              <a:ea typeface="Arial"/>
              <a:cs typeface="Arial"/>
              <a:sym typeface="Arial"/>
            </a:endParaRPr>
          </a:p>
        </p:txBody>
      </p:sp>
      <p:sp>
        <p:nvSpPr>
          <p:cNvPr id="209" name="Google Shape;209;g2148cc8d006_1_17"/>
          <p:cNvSpPr txBox="1"/>
          <p:nvPr/>
        </p:nvSpPr>
        <p:spPr>
          <a:xfrm>
            <a:off x="373200" y="954725"/>
            <a:ext cx="8134200" cy="477000"/>
          </a:xfrm>
          <a:prstGeom prst="rect">
            <a:avLst/>
          </a:prstGeom>
          <a:noFill/>
          <a:ln>
            <a:noFill/>
          </a:ln>
        </p:spPr>
        <p:txBody>
          <a:bodyPr anchorCtr="0" anchor="t" bIns="45700" lIns="91425" spcFirstLastPara="1" rIns="91425" wrap="square" tIns="45700">
            <a:spAutoFit/>
          </a:bodyPr>
          <a:lstStyle/>
          <a:p>
            <a:pPr indent="-387350" lvl="0" marL="457200" marR="0" rtl="0" algn="l">
              <a:lnSpc>
                <a:spcPct val="100000"/>
              </a:lnSpc>
              <a:spcBef>
                <a:spcPts val="0"/>
              </a:spcBef>
              <a:spcAft>
                <a:spcPts val="0"/>
              </a:spcAft>
              <a:buClr>
                <a:schemeClr val="dk1"/>
              </a:buClr>
              <a:buSzPts val="2500"/>
              <a:buFont typeface="Nunito"/>
              <a:buChar char="❏"/>
            </a:pPr>
            <a:r>
              <a:rPr b="0" i="0" lang="vi-VN" sz="2500" u="none" cap="none" strike="noStrike">
                <a:solidFill>
                  <a:schemeClr val="dk1"/>
                </a:solidFill>
                <a:latin typeface="Nunito"/>
                <a:ea typeface="Nunito"/>
                <a:cs typeface="Nunito"/>
                <a:sym typeface="Nunito"/>
              </a:rPr>
              <a:t>A. Kiến thức về các sản phẩm trong tài chính</a:t>
            </a:r>
            <a:endParaRPr b="0" i="0" sz="2000" u="none" cap="none" strike="noStrike">
              <a:solidFill>
                <a:schemeClr val="dk1"/>
              </a:solidFill>
              <a:latin typeface="Arial"/>
              <a:ea typeface="Arial"/>
              <a:cs typeface="Arial"/>
              <a:sym typeface="Arial"/>
            </a:endParaRPr>
          </a:p>
        </p:txBody>
      </p:sp>
      <p:sp>
        <p:nvSpPr>
          <p:cNvPr id="210" name="Google Shape;210;g2148cc8d006_1_17"/>
          <p:cNvSpPr txBox="1"/>
          <p:nvPr/>
        </p:nvSpPr>
        <p:spPr>
          <a:xfrm>
            <a:off x="460650" y="1715225"/>
            <a:ext cx="6076200" cy="400200"/>
          </a:xfrm>
          <a:prstGeom prst="rect">
            <a:avLst/>
          </a:prstGeom>
          <a:noFill/>
          <a:ln>
            <a:noFill/>
          </a:ln>
        </p:spPr>
        <p:txBody>
          <a:bodyPr anchorCtr="0" anchor="t" bIns="45700" lIns="91425" spcFirstLastPara="1" rIns="91425" wrap="square" tIns="45700">
            <a:spAutoFit/>
          </a:bodyPr>
          <a:lstStyle/>
          <a:p>
            <a:pPr indent="0" lvl="0" marL="0" rtl="0" algn="l">
              <a:lnSpc>
                <a:spcPct val="166700"/>
              </a:lnSpc>
              <a:spcBef>
                <a:spcPts val="1400"/>
              </a:spcBef>
              <a:spcAft>
                <a:spcPts val="0"/>
              </a:spcAft>
              <a:buNone/>
            </a:pPr>
            <a:r>
              <a:rPr lang="vi-VN" sz="2000">
                <a:solidFill>
                  <a:srgbClr val="303947"/>
                </a:solidFill>
              </a:rPr>
              <a:t>Capital Assets Pricing Model (CAPM)</a:t>
            </a:r>
            <a:endParaRPr b="1" i="0" sz="2000" u="none" cap="none" strike="noStrike">
              <a:solidFill>
                <a:schemeClr val="dk1"/>
              </a:solidFill>
              <a:latin typeface="Arial"/>
              <a:ea typeface="Arial"/>
              <a:cs typeface="Arial"/>
              <a:sym typeface="Arial"/>
            </a:endParaRPr>
          </a:p>
        </p:txBody>
      </p:sp>
      <p:sp>
        <p:nvSpPr>
          <p:cNvPr id="211" name="Google Shape;211;g2148cc8d006_1_17"/>
          <p:cNvSpPr txBox="1"/>
          <p:nvPr/>
        </p:nvSpPr>
        <p:spPr>
          <a:xfrm>
            <a:off x="1018600" y="2398925"/>
            <a:ext cx="71907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66700"/>
              </a:lnSpc>
              <a:spcBef>
                <a:spcPts val="0"/>
              </a:spcBef>
              <a:spcAft>
                <a:spcPts val="0"/>
              </a:spcAft>
              <a:buNone/>
            </a:pPr>
            <a:r>
              <a:t/>
            </a:r>
            <a:endParaRPr b="0" i="0" sz="2000" u="none" cap="none" strike="noStrike">
              <a:solidFill>
                <a:srgbClr val="4D5156"/>
              </a:solidFill>
              <a:latin typeface="Arial"/>
              <a:ea typeface="Arial"/>
              <a:cs typeface="Arial"/>
              <a:sym typeface="Arial"/>
            </a:endParaRPr>
          </a:p>
        </p:txBody>
      </p:sp>
      <p:sp>
        <p:nvSpPr>
          <p:cNvPr id="212" name="Google Shape;212;g2148cc8d006_1_17"/>
          <p:cNvSpPr txBox="1"/>
          <p:nvPr/>
        </p:nvSpPr>
        <p:spPr>
          <a:xfrm>
            <a:off x="460650" y="2398925"/>
            <a:ext cx="8134200" cy="3586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vi-VN" sz="2000">
                <a:solidFill>
                  <a:srgbClr val="1C1C1E"/>
                </a:solidFill>
                <a:latin typeface="Roboto"/>
                <a:ea typeface="Roboto"/>
                <a:cs typeface="Roboto"/>
                <a:sym typeface="Roboto"/>
              </a:rPr>
              <a:t>Ví dụ: Bạn dự định đầu tư 200 triệu đồng vào cổ phiếu VNM với cổ tức 3% / năm. Hệ số β lúc này là 1.1 (rủi ro lớn hơn so với thị trường). Giả sử lãi suất phi rủi ro cũng là 3%, bạn kỳ vọng thị trường có thể tăng giá trị 5%/năm. </a:t>
            </a:r>
            <a:endParaRPr sz="2000">
              <a:solidFill>
                <a:srgbClr val="1C1C1E"/>
              </a:solidFill>
              <a:latin typeface="Roboto"/>
              <a:ea typeface="Roboto"/>
              <a:cs typeface="Roboto"/>
              <a:sym typeface="Roboto"/>
            </a:endParaRPr>
          </a:p>
          <a:p>
            <a:pPr indent="0" lvl="0" marL="0" rtl="0" algn="l">
              <a:lnSpc>
                <a:spcPct val="150000"/>
              </a:lnSpc>
              <a:spcBef>
                <a:spcPts val="1200"/>
              </a:spcBef>
              <a:spcAft>
                <a:spcPts val="0"/>
              </a:spcAft>
              <a:buNone/>
            </a:pPr>
            <a:r>
              <a:rPr lang="vi-VN" sz="2000">
                <a:solidFill>
                  <a:srgbClr val="1C1C1E"/>
                </a:solidFill>
                <a:latin typeface="Roboto"/>
                <a:ea typeface="Roboto"/>
                <a:cs typeface="Roboto"/>
                <a:sym typeface="Roboto"/>
              </a:rPr>
              <a:t>Vậy lợi nhuận kỳ vọng được tính dựa vào mô hình CAPM như sau:</a:t>
            </a:r>
            <a:endParaRPr sz="2000">
              <a:solidFill>
                <a:srgbClr val="1C1C1E"/>
              </a:solidFill>
              <a:latin typeface="Roboto"/>
              <a:ea typeface="Roboto"/>
              <a:cs typeface="Roboto"/>
              <a:sym typeface="Roboto"/>
            </a:endParaRPr>
          </a:p>
          <a:p>
            <a:pPr indent="0" lvl="0" marL="0" rtl="0" algn="l">
              <a:lnSpc>
                <a:spcPct val="150000"/>
              </a:lnSpc>
              <a:spcBef>
                <a:spcPts val="1200"/>
              </a:spcBef>
              <a:spcAft>
                <a:spcPts val="0"/>
              </a:spcAft>
              <a:buNone/>
            </a:pPr>
            <a:r>
              <a:rPr i="1" lang="vi-VN" sz="2000">
                <a:solidFill>
                  <a:srgbClr val="1C1C1E"/>
                </a:solidFill>
                <a:latin typeface="Roboto"/>
                <a:ea typeface="Roboto"/>
                <a:cs typeface="Roboto"/>
                <a:sym typeface="Roboto"/>
              </a:rPr>
              <a:t>3% + 1.1 × (5% – 3%) = 5.2%</a:t>
            </a:r>
            <a:endParaRPr i="1" sz="2000">
              <a:solidFill>
                <a:srgbClr val="1C1C1E"/>
              </a:solidFill>
              <a:latin typeface="Roboto"/>
              <a:ea typeface="Roboto"/>
              <a:cs typeface="Roboto"/>
              <a:sym typeface="Roboto"/>
            </a:endParaRPr>
          </a:p>
          <a:p>
            <a:pPr indent="0" lvl="0" marL="0" rtl="0" algn="l">
              <a:lnSpc>
                <a:spcPct val="115000"/>
              </a:lnSpc>
              <a:spcBef>
                <a:spcPts val="1200"/>
              </a:spcBef>
              <a:spcAft>
                <a:spcPts val="0"/>
              </a:spcAft>
              <a:buNone/>
            </a:pPr>
            <a:r>
              <a:t/>
            </a:r>
            <a:endParaRPr i="1" sz="1100">
              <a:solidFill>
                <a:schemeClr val="dk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6" name="Shape 216"/>
        <p:cNvGrpSpPr/>
        <p:nvPr/>
      </p:nvGrpSpPr>
      <p:grpSpPr>
        <a:xfrm>
          <a:off x="0" y="0"/>
          <a:ext cx="0" cy="0"/>
          <a:chOff x="0" y="0"/>
          <a:chExt cx="0" cy="0"/>
        </a:xfrm>
      </p:grpSpPr>
      <p:sp>
        <p:nvSpPr>
          <p:cNvPr id="217" name="Google Shape;217;g2148cc8d006_1_28"/>
          <p:cNvSpPr txBox="1"/>
          <p:nvPr/>
        </p:nvSpPr>
        <p:spPr>
          <a:xfrm>
            <a:off x="248400" y="150525"/>
            <a:ext cx="9144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vi-VN" sz="2400" u="none" cap="none" strike="noStrike">
                <a:solidFill>
                  <a:schemeClr val="lt1"/>
                </a:solidFill>
                <a:latin typeface="Arial"/>
                <a:ea typeface="Arial"/>
                <a:cs typeface="Arial"/>
                <a:sym typeface="Arial"/>
              </a:rPr>
              <a:t>Các chủ đề trong khóa học</a:t>
            </a:r>
            <a:endParaRPr b="0" i="0" sz="2400" u="none" cap="none" strike="noStrike">
              <a:solidFill>
                <a:schemeClr val="lt1"/>
              </a:solidFill>
              <a:latin typeface="Arial"/>
              <a:ea typeface="Arial"/>
              <a:cs typeface="Arial"/>
              <a:sym typeface="Arial"/>
            </a:endParaRPr>
          </a:p>
        </p:txBody>
      </p:sp>
      <p:sp>
        <p:nvSpPr>
          <p:cNvPr id="218" name="Google Shape;218;g2148cc8d006_1_28"/>
          <p:cNvSpPr txBox="1"/>
          <p:nvPr/>
        </p:nvSpPr>
        <p:spPr>
          <a:xfrm>
            <a:off x="373200" y="954725"/>
            <a:ext cx="8134200" cy="477000"/>
          </a:xfrm>
          <a:prstGeom prst="rect">
            <a:avLst/>
          </a:prstGeom>
          <a:noFill/>
          <a:ln>
            <a:noFill/>
          </a:ln>
        </p:spPr>
        <p:txBody>
          <a:bodyPr anchorCtr="0" anchor="t" bIns="45700" lIns="91425" spcFirstLastPara="1" rIns="91425" wrap="square" tIns="45700">
            <a:spAutoFit/>
          </a:bodyPr>
          <a:lstStyle/>
          <a:p>
            <a:pPr indent="-387350" lvl="0" marL="457200" marR="0" rtl="0" algn="l">
              <a:lnSpc>
                <a:spcPct val="100000"/>
              </a:lnSpc>
              <a:spcBef>
                <a:spcPts val="0"/>
              </a:spcBef>
              <a:spcAft>
                <a:spcPts val="0"/>
              </a:spcAft>
              <a:buClr>
                <a:schemeClr val="dk1"/>
              </a:buClr>
              <a:buSzPts val="2500"/>
              <a:buFont typeface="Nunito"/>
              <a:buChar char="❏"/>
            </a:pPr>
            <a:r>
              <a:rPr b="0" i="0" lang="vi-VN" sz="2500" u="none" cap="none" strike="noStrike">
                <a:solidFill>
                  <a:schemeClr val="dk1"/>
                </a:solidFill>
                <a:latin typeface="Nunito"/>
                <a:ea typeface="Nunito"/>
                <a:cs typeface="Nunito"/>
                <a:sym typeface="Nunito"/>
              </a:rPr>
              <a:t>A. Kiến thức về các sản phẩm trong tài chính</a:t>
            </a:r>
            <a:endParaRPr b="0" i="0" sz="2000" u="none" cap="none" strike="noStrike">
              <a:solidFill>
                <a:schemeClr val="dk1"/>
              </a:solidFill>
              <a:latin typeface="Arial"/>
              <a:ea typeface="Arial"/>
              <a:cs typeface="Arial"/>
              <a:sym typeface="Arial"/>
            </a:endParaRPr>
          </a:p>
        </p:txBody>
      </p:sp>
      <p:sp>
        <p:nvSpPr>
          <p:cNvPr id="219" name="Google Shape;219;g2148cc8d006_1_28"/>
          <p:cNvSpPr txBox="1"/>
          <p:nvPr/>
        </p:nvSpPr>
        <p:spPr>
          <a:xfrm>
            <a:off x="373200" y="1548950"/>
            <a:ext cx="6076200" cy="400200"/>
          </a:xfrm>
          <a:prstGeom prst="rect">
            <a:avLst/>
          </a:prstGeom>
          <a:noFill/>
          <a:ln>
            <a:noFill/>
          </a:ln>
        </p:spPr>
        <p:txBody>
          <a:bodyPr anchorCtr="0" anchor="t" bIns="45700" lIns="91425" spcFirstLastPara="1" rIns="91425" wrap="square" tIns="45700">
            <a:spAutoFit/>
          </a:bodyPr>
          <a:lstStyle/>
          <a:p>
            <a:pPr indent="0" lvl="0" marL="0" rtl="0" algn="l">
              <a:lnSpc>
                <a:spcPct val="166700"/>
              </a:lnSpc>
              <a:spcBef>
                <a:spcPts val="0"/>
              </a:spcBef>
              <a:spcAft>
                <a:spcPts val="0"/>
              </a:spcAft>
              <a:buNone/>
            </a:pPr>
            <a:r>
              <a:rPr lang="vi-VN" sz="2000">
                <a:solidFill>
                  <a:srgbClr val="4D5156"/>
                </a:solidFill>
              </a:rPr>
              <a:t>Dividend Discount Model (DDM) </a:t>
            </a:r>
            <a:endParaRPr b="1" i="0" sz="2000" u="none" cap="none" strike="noStrike">
              <a:solidFill>
                <a:schemeClr val="dk1"/>
              </a:solidFill>
              <a:latin typeface="Arial"/>
              <a:ea typeface="Arial"/>
              <a:cs typeface="Arial"/>
              <a:sym typeface="Arial"/>
            </a:endParaRPr>
          </a:p>
        </p:txBody>
      </p:sp>
      <p:sp>
        <p:nvSpPr>
          <p:cNvPr id="220" name="Google Shape;220;g2148cc8d006_1_28"/>
          <p:cNvSpPr txBox="1"/>
          <p:nvPr/>
        </p:nvSpPr>
        <p:spPr>
          <a:xfrm>
            <a:off x="1018600" y="2398925"/>
            <a:ext cx="71907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66700"/>
              </a:lnSpc>
              <a:spcBef>
                <a:spcPts val="0"/>
              </a:spcBef>
              <a:spcAft>
                <a:spcPts val="0"/>
              </a:spcAft>
              <a:buNone/>
            </a:pPr>
            <a:r>
              <a:t/>
            </a:r>
            <a:endParaRPr b="0" i="0" sz="2000" u="none" cap="none" strike="noStrike">
              <a:solidFill>
                <a:srgbClr val="4D5156"/>
              </a:solidFill>
              <a:latin typeface="Arial"/>
              <a:ea typeface="Arial"/>
              <a:cs typeface="Arial"/>
              <a:sym typeface="Arial"/>
            </a:endParaRPr>
          </a:p>
        </p:txBody>
      </p:sp>
      <p:sp>
        <p:nvSpPr>
          <p:cNvPr id="221" name="Google Shape;221;g2148cc8d006_1_28"/>
          <p:cNvSpPr txBox="1"/>
          <p:nvPr/>
        </p:nvSpPr>
        <p:spPr>
          <a:xfrm>
            <a:off x="475200" y="2066363"/>
            <a:ext cx="8193600" cy="8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VN" sz="1450">
                <a:solidFill>
                  <a:schemeClr val="dk1"/>
                </a:solidFill>
              </a:rPr>
              <a:t>DDM là viết tắt của Dividend Discount Method, còn được gọi là phương pháp chiết khấu dòng cổ tức. Đây là một phương pháp định giá doanh nghiệp thông qua ước tính tổng giá trị hiện tại của các dòng cổ tức bằng tiền.</a:t>
            </a:r>
            <a:endParaRPr>
              <a:solidFill>
                <a:schemeClr val="dk1"/>
              </a:solidFill>
            </a:endParaRPr>
          </a:p>
        </p:txBody>
      </p:sp>
      <p:pic>
        <p:nvPicPr>
          <p:cNvPr id="222" name="Google Shape;222;g2148cc8d006_1_28"/>
          <p:cNvPicPr preferRelativeResize="0"/>
          <p:nvPr/>
        </p:nvPicPr>
        <p:blipFill>
          <a:blip r:embed="rId4">
            <a:alphaModFix/>
          </a:blip>
          <a:stretch>
            <a:fillRect/>
          </a:stretch>
        </p:blipFill>
        <p:spPr>
          <a:xfrm>
            <a:off x="270550" y="2920475"/>
            <a:ext cx="8686800" cy="1657350"/>
          </a:xfrm>
          <a:prstGeom prst="rect">
            <a:avLst/>
          </a:prstGeom>
          <a:noFill/>
          <a:ln>
            <a:noFill/>
          </a:ln>
        </p:spPr>
      </p:pic>
      <p:sp>
        <p:nvSpPr>
          <p:cNvPr id="223" name="Google Shape;223;g2148cc8d006_1_28"/>
          <p:cNvSpPr txBox="1"/>
          <p:nvPr/>
        </p:nvSpPr>
        <p:spPr>
          <a:xfrm>
            <a:off x="543550" y="3922850"/>
            <a:ext cx="8363100" cy="1794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2700"/>
              </a:spcBef>
              <a:spcAft>
                <a:spcPts val="0"/>
              </a:spcAft>
              <a:buNone/>
            </a:pPr>
            <a:r>
              <a:rPr lang="vi-VN" sz="1350">
                <a:solidFill>
                  <a:srgbClr val="15171A"/>
                </a:solidFill>
                <a:highlight>
                  <a:srgbClr val="FFFFFF"/>
                </a:highlight>
              </a:rPr>
              <a:t>Trong đó:</a:t>
            </a:r>
            <a:endParaRPr sz="1350">
              <a:solidFill>
                <a:srgbClr val="15171A"/>
              </a:solidFill>
              <a:highlight>
                <a:srgbClr val="FFFFFF"/>
              </a:highlight>
            </a:endParaRPr>
          </a:p>
          <a:p>
            <a:pPr indent="-314325" lvl="0" marL="457200" rtl="0" algn="l">
              <a:lnSpc>
                <a:spcPct val="115000"/>
              </a:lnSpc>
              <a:spcBef>
                <a:spcPts val="2200"/>
              </a:spcBef>
              <a:spcAft>
                <a:spcPts val="0"/>
              </a:spcAft>
              <a:buClr>
                <a:srgbClr val="15171A"/>
              </a:buClr>
              <a:buSzPts val="1350"/>
              <a:buChar char="●"/>
            </a:pPr>
            <a:r>
              <a:rPr lang="vi-VN" sz="1350">
                <a:solidFill>
                  <a:srgbClr val="15171A"/>
                </a:solidFill>
                <a:highlight>
                  <a:srgbClr val="FFFFFF"/>
                </a:highlight>
              </a:rPr>
              <a:t>P0: giá trị của một cổ phiếu ở thời điểm hiện tại;</a:t>
            </a:r>
            <a:endParaRPr sz="1350">
              <a:solidFill>
                <a:srgbClr val="15171A"/>
              </a:solidFill>
              <a:highlight>
                <a:srgbClr val="FFFFFF"/>
              </a:highlight>
            </a:endParaRPr>
          </a:p>
          <a:p>
            <a:pPr indent="-314325" lvl="0" marL="457200" rtl="0" algn="l">
              <a:lnSpc>
                <a:spcPct val="115000"/>
              </a:lnSpc>
              <a:spcBef>
                <a:spcPts val="0"/>
              </a:spcBef>
              <a:spcAft>
                <a:spcPts val="0"/>
              </a:spcAft>
              <a:buClr>
                <a:srgbClr val="15171A"/>
              </a:buClr>
              <a:buSzPts val="1350"/>
              <a:buChar char="●"/>
            </a:pPr>
            <a:r>
              <a:rPr lang="vi-VN" sz="1350">
                <a:solidFill>
                  <a:srgbClr val="15171A"/>
                </a:solidFill>
                <a:highlight>
                  <a:srgbClr val="FFFFFF"/>
                </a:highlight>
              </a:rPr>
              <a:t>D: cổ tức mà nhà đầu tư kỳ vọng nhận được trong tương lai;</a:t>
            </a:r>
            <a:endParaRPr sz="1350">
              <a:solidFill>
                <a:srgbClr val="15171A"/>
              </a:solidFill>
              <a:highlight>
                <a:srgbClr val="FFFFFF"/>
              </a:highlight>
            </a:endParaRPr>
          </a:p>
          <a:p>
            <a:pPr indent="-314325" lvl="0" marL="457200" rtl="0" algn="l">
              <a:lnSpc>
                <a:spcPct val="115000"/>
              </a:lnSpc>
              <a:spcBef>
                <a:spcPts val="0"/>
              </a:spcBef>
              <a:spcAft>
                <a:spcPts val="0"/>
              </a:spcAft>
              <a:buClr>
                <a:srgbClr val="15171A"/>
              </a:buClr>
              <a:buSzPts val="1350"/>
              <a:buChar char="●"/>
            </a:pPr>
            <a:r>
              <a:rPr lang="vi-VN" sz="1350">
                <a:solidFill>
                  <a:srgbClr val="15171A"/>
                </a:solidFill>
                <a:highlight>
                  <a:srgbClr val="FFFFFF"/>
                </a:highlight>
              </a:rPr>
              <a:t>Ke: tỷ suất lợi nhuận mà nhà đầu tư kỳ vọng nhận được khi mua cổ phiếu. ke thường được xác định bằng mô hình CAPM;</a:t>
            </a:r>
            <a:endParaRPr sz="1350">
              <a:solidFill>
                <a:srgbClr val="15171A"/>
              </a:solidFill>
              <a:highlight>
                <a:srgbClr val="FFFFFF"/>
              </a:highlight>
            </a:endParaRPr>
          </a:p>
          <a:p>
            <a:pPr indent="-314325" lvl="0" marL="457200" rtl="0" algn="l">
              <a:lnSpc>
                <a:spcPct val="115000"/>
              </a:lnSpc>
              <a:spcBef>
                <a:spcPts val="0"/>
              </a:spcBef>
              <a:spcAft>
                <a:spcPts val="0"/>
              </a:spcAft>
              <a:buClr>
                <a:srgbClr val="15171A"/>
              </a:buClr>
              <a:buSzPts val="1350"/>
              <a:buChar char="●"/>
            </a:pPr>
            <a:r>
              <a:rPr lang="vi-VN" sz="1350">
                <a:solidFill>
                  <a:srgbClr val="15171A"/>
                </a:solidFill>
                <a:highlight>
                  <a:srgbClr val="FFFFFF"/>
                </a:highlight>
              </a:rPr>
              <a:t>Pt: Giá cổ phiếu kỳ vọng tại thời điểm cuối năm t.</a:t>
            </a:r>
            <a:endParaRPr sz="1350">
              <a:solidFill>
                <a:srgbClr val="15171A"/>
              </a:solidFill>
              <a:highlight>
                <a:srgbClr val="FFFFFF"/>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2"/>
          <p:cNvSpPr txBox="1"/>
          <p:nvPr/>
        </p:nvSpPr>
        <p:spPr>
          <a:xfrm>
            <a:off x="1710635" y="1809406"/>
            <a:ext cx="653166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vi-VN" sz="2800" u="none" cap="none" strike="noStrike">
                <a:solidFill>
                  <a:srgbClr val="FF0000"/>
                </a:solidFill>
                <a:latin typeface="Arial"/>
                <a:ea typeface="Arial"/>
                <a:cs typeface="Arial"/>
                <a:sym typeface="Arial"/>
              </a:rPr>
              <a:t>Machine Learning For Investment</a:t>
            </a:r>
            <a:endParaRPr b="1" i="0" sz="2800" u="none" cap="none" strike="noStrike">
              <a:solidFill>
                <a:srgbClr val="FF0000"/>
              </a:solidFill>
              <a:latin typeface="Arial"/>
              <a:ea typeface="Arial"/>
              <a:cs typeface="Arial"/>
              <a:sym typeface="Arial"/>
            </a:endParaRPr>
          </a:p>
        </p:txBody>
      </p:sp>
      <p:sp>
        <p:nvSpPr>
          <p:cNvPr id="94" name="Google Shape;94;p2"/>
          <p:cNvSpPr txBox="1"/>
          <p:nvPr/>
        </p:nvSpPr>
        <p:spPr>
          <a:xfrm>
            <a:off x="2781301" y="3025123"/>
            <a:ext cx="6191400" cy="954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1" lang="vi-VN" sz="2800" u="none" cap="none" strike="noStrike">
                <a:solidFill>
                  <a:srgbClr val="FF0000"/>
                </a:solidFill>
                <a:latin typeface="Arial"/>
                <a:ea typeface="Arial"/>
                <a:cs typeface="Arial"/>
                <a:sym typeface="Arial"/>
              </a:rPr>
              <a:t>Chủ đề:</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800"/>
              <a:buFont typeface="Arial"/>
              <a:buNone/>
            </a:pPr>
            <a:r>
              <a:t/>
            </a:r>
            <a:endParaRPr b="1" i="1" sz="2800" u="none" cap="none" strike="noStrike">
              <a:solidFill>
                <a:srgbClr val="FF0000"/>
              </a:solidFill>
              <a:latin typeface="Arial"/>
              <a:ea typeface="Arial"/>
              <a:cs typeface="Arial"/>
              <a:sym typeface="Arial"/>
            </a:endParaRPr>
          </a:p>
        </p:txBody>
      </p:sp>
      <p:sp>
        <p:nvSpPr>
          <p:cNvPr id="95" name="Google Shape;95;p2"/>
          <p:cNvSpPr txBox="1"/>
          <p:nvPr/>
        </p:nvSpPr>
        <p:spPr>
          <a:xfrm>
            <a:off x="5482536" y="4841005"/>
            <a:ext cx="30423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0" i="1" lang="vi-VN" sz="2800" u="none" cap="none" strike="noStrike">
                <a:solidFill>
                  <a:schemeClr val="dk1"/>
                </a:solidFill>
                <a:latin typeface="Arial"/>
                <a:ea typeface="Arial"/>
                <a:cs typeface="Arial"/>
                <a:sym typeface="Arial"/>
              </a:rPr>
              <a:t>GV.Vũ Đức Hòa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7" name="Shape 227"/>
        <p:cNvGrpSpPr/>
        <p:nvPr/>
      </p:nvGrpSpPr>
      <p:grpSpPr>
        <a:xfrm>
          <a:off x="0" y="0"/>
          <a:ext cx="0" cy="0"/>
          <a:chOff x="0" y="0"/>
          <a:chExt cx="0" cy="0"/>
        </a:xfrm>
      </p:grpSpPr>
      <p:sp>
        <p:nvSpPr>
          <p:cNvPr id="228" name="Google Shape;228;g2148cc8d006_1_44"/>
          <p:cNvSpPr txBox="1"/>
          <p:nvPr/>
        </p:nvSpPr>
        <p:spPr>
          <a:xfrm>
            <a:off x="248400" y="150525"/>
            <a:ext cx="9144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vi-VN" sz="2400" u="none" cap="none" strike="noStrike">
                <a:solidFill>
                  <a:schemeClr val="lt1"/>
                </a:solidFill>
                <a:latin typeface="Arial"/>
                <a:ea typeface="Arial"/>
                <a:cs typeface="Arial"/>
                <a:sym typeface="Arial"/>
              </a:rPr>
              <a:t>Các chủ đề trong khóa học</a:t>
            </a:r>
            <a:endParaRPr b="0" i="0" sz="2400" u="none" cap="none" strike="noStrike">
              <a:solidFill>
                <a:schemeClr val="lt1"/>
              </a:solidFill>
              <a:latin typeface="Arial"/>
              <a:ea typeface="Arial"/>
              <a:cs typeface="Arial"/>
              <a:sym typeface="Arial"/>
            </a:endParaRPr>
          </a:p>
        </p:txBody>
      </p:sp>
      <p:sp>
        <p:nvSpPr>
          <p:cNvPr id="229" name="Google Shape;229;g2148cc8d006_1_44"/>
          <p:cNvSpPr txBox="1"/>
          <p:nvPr/>
        </p:nvSpPr>
        <p:spPr>
          <a:xfrm>
            <a:off x="373200" y="954725"/>
            <a:ext cx="8134200" cy="477000"/>
          </a:xfrm>
          <a:prstGeom prst="rect">
            <a:avLst/>
          </a:prstGeom>
          <a:noFill/>
          <a:ln>
            <a:noFill/>
          </a:ln>
        </p:spPr>
        <p:txBody>
          <a:bodyPr anchorCtr="0" anchor="t" bIns="45700" lIns="91425" spcFirstLastPara="1" rIns="91425" wrap="square" tIns="45700">
            <a:spAutoFit/>
          </a:bodyPr>
          <a:lstStyle/>
          <a:p>
            <a:pPr indent="-387350" lvl="0" marL="457200" marR="0" rtl="0" algn="l">
              <a:lnSpc>
                <a:spcPct val="100000"/>
              </a:lnSpc>
              <a:spcBef>
                <a:spcPts val="0"/>
              </a:spcBef>
              <a:spcAft>
                <a:spcPts val="0"/>
              </a:spcAft>
              <a:buClr>
                <a:schemeClr val="dk1"/>
              </a:buClr>
              <a:buSzPts val="2500"/>
              <a:buFont typeface="Nunito"/>
              <a:buChar char="❏"/>
            </a:pPr>
            <a:r>
              <a:rPr b="0" i="0" lang="vi-VN" sz="2500" u="none" cap="none" strike="noStrike">
                <a:solidFill>
                  <a:schemeClr val="dk1"/>
                </a:solidFill>
                <a:latin typeface="Nunito"/>
                <a:ea typeface="Nunito"/>
                <a:cs typeface="Nunito"/>
                <a:sym typeface="Nunito"/>
              </a:rPr>
              <a:t>A. Kiến thức về các sản phẩm trong tài chính</a:t>
            </a:r>
            <a:endParaRPr b="0" i="0" sz="2000" u="none" cap="none" strike="noStrike">
              <a:solidFill>
                <a:schemeClr val="dk1"/>
              </a:solidFill>
              <a:latin typeface="Arial"/>
              <a:ea typeface="Arial"/>
              <a:cs typeface="Arial"/>
              <a:sym typeface="Arial"/>
            </a:endParaRPr>
          </a:p>
        </p:txBody>
      </p:sp>
      <p:sp>
        <p:nvSpPr>
          <p:cNvPr id="230" name="Google Shape;230;g2148cc8d006_1_44"/>
          <p:cNvSpPr txBox="1"/>
          <p:nvPr/>
        </p:nvSpPr>
        <p:spPr>
          <a:xfrm>
            <a:off x="373200" y="1548950"/>
            <a:ext cx="6076200" cy="400200"/>
          </a:xfrm>
          <a:prstGeom prst="rect">
            <a:avLst/>
          </a:prstGeom>
          <a:noFill/>
          <a:ln>
            <a:noFill/>
          </a:ln>
        </p:spPr>
        <p:txBody>
          <a:bodyPr anchorCtr="0" anchor="t" bIns="45700" lIns="91425" spcFirstLastPara="1" rIns="91425" wrap="square" tIns="45700">
            <a:spAutoFit/>
          </a:bodyPr>
          <a:lstStyle/>
          <a:p>
            <a:pPr indent="0" lvl="0" marL="0" rtl="0" algn="l">
              <a:lnSpc>
                <a:spcPct val="166700"/>
              </a:lnSpc>
              <a:spcBef>
                <a:spcPts val="0"/>
              </a:spcBef>
              <a:spcAft>
                <a:spcPts val="0"/>
              </a:spcAft>
              <a:buNone/>
            </a:pPr>
            <a:r>
              <a:rPr lang="vi-VN" sz="2000">
                <a:solidFill>
                  <a:srgbClr val="4D5156"/>
                </a:solidFill>
              </a:rPr>
              <a:t>Dividend Discount Model (DDM) </a:t>
            </a:r>
            <a:endParaRPr b="1" i="0" sz="2000" u="none" cap="none" strike="noStrike">
              <a:solidFill>
                <a:schemeClr val="dk1"/>
              </a:solidFill>
              <a:latin typeface="Arial"/>
              <a:ea typeface="Arial"/>
              <a:cs typeface="Arial"/>
              <a:sym typeface="Arial"/>
            </a:endParaRPr>
          </a:p>
        </p:txBody>
      </p:sp>
      <p:sp>
        <p:nvSpPr>
          <p:cNvPr id="231" name="Google Shape;231;g2148cc8d006_1_44"/>
          <p:cNvSpPr txBox="1"/>
          <p:nvPr/>
        </p:nvSpPr>
        <p:spPr>
          <a:xfrm>
            <a:off x="1018600" y="2398925"/>
            <a:ext cx="71907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66700"/>
              </a:lnSpc>
              <a:spcBef>
                <a:spcPts val="0"/>
              </a:spcBef>
              <a:spcAft>
                <a:spcPts val="0"/>
              </a:spcAft>
              <a:buNone/>
            </a:pPr>
            <a:r>
              <a:t/>
            </a:r>
            <a:endParaRPr b="0" i="0" sz="2000" u="none" cap="none" strike="noStrike">
              <a:solidFill>
                <a:srgbClr val="4D5156"/>
              </a:solidFill>
              <a:latin typeface="Arial"/>
              <a:ea typeface="Arial"/>
              <a:cs typeface="Arial"/>
              <a:sym typeface="Arial"/>
            </a:endParaRPr>
          </a:p>
        </p:txBody>
      </p:sp>
      <p:pic>
        <p:nvPicPr>
          <p:cNvPr id="232" name="Google Shape;232;g2148cc8d006_1_44"/>
          <p:cNvPicPr preferRelativeResize="0"/>
          <p:nvPr/>
        </p:nvPicPr>
        <p:blipFill>
          <a:blip r:embed="rId4">
            <a:alphaModFix/>
          </a:blip>
          <a:stretch>
            <a:fillRect/>
          </a:stretch>
        </p:blipFill>
        <p:spPr>
          <a:xfrm>
            <a:off x="884025" y="3282675"/>
            <a:ext cx="6481999" cy="1674525"/>
          </a:xfrm>
          <a:prstGeom prst="rect">
            <a:avLst/>
          </a:prstGeom>
          <a:noFill/>
          <a:ln>
            <a:noFill/>
          </a:ln>
        </p:spPr>
      </p:pic>
      <p:sp>
        <p:nvSpPr>
          <p:cNvPr id="233" name="Google Shape;233;g2148cc8d006_1_44"/>
          <p:cNvSpPr txBox="1"/>
          <p:nvPr/>
        </p:nvSpPr>
        <p:spPr>
          <a:xfrm>
            <a:off x="254100" y="2267025"/>
            <a:ext cx="8372400" cy="30000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2200"/>
              </a:spcBef>
              <a:spcAft>
                <a:spcPts val="0"/>
              </a:spcAft>
              <a:buNone/>
            </a:pPr>
            <a:r>
              <a:rPr lang="vi-VN" sz="1450">
                <a:solidFill>
                  <a:srgbClr val="15171A"/>
                </a:solidFill>
                <a:highlight>
                  <a:srgbClr val="FFFFFF"/>
                </a:highlight>
              </a:rPr>
              <a:t>Ví dụ: Trong 3 năm tới, cổ phiếu ABC được kỳ vọng sẽ chi trả cổ tức lần lượt là 2.000 đồng, 2.100 đồng và 2.200 đồng. Giá cổ phiếu được kỳ vọng là 20.000 đồng tại thời điểm cuối năm thứ 3. Biết lợi suất yêu cầu (ke) của cổ phiếu này là 10%. Tính giá trị P0 của cổ phiếu.Giá trị hiện tại của các dòng cổ tức trong tương lai của cổ phiếu trên được tính như sau:</a:t>
            </a:r>
            <a:endParaRPr sz="1450">
              <a:solidFill>
                <a:srgbClr val="15171A"/>
              </a:solidFill>
              <a:highlight>
                <a:srgbClr val="FFFFFF"/>
              </a:highlight>
            </a:endParaRPr>
          </a:p>
          <a:p>
            <a:pPr indent="0" lvl="0" marL="0" rtl="0" algn="l">
              <a:lnSpc>
                <a:spcPct val="115000"/>
              </a:lnSpc>
              <a:spcBef>
                <a:spcPts val="2200"/>
              </a:spcBef>
              <a:spcAft>
                <a:spcPts val="0"/>
              </a:spcAft>
              <a:buNone/>
            </a:pPr>
            <a:r>
              <a:t/>
            </a:r>
            <a:endParaRPr sz="1350">
              <a:solidFill>
                <a:srgbClr val="15171A"/>
              </a:solidFill>
              <a:highlight>
                <a:srgbClr val="FFFFFF"/>
              </a:highlight>
            </a:endParaRPr>
          </a:p>
          <a:p>
            <a:pPr indent="0" lvl="0" marL="0" rtl="0" algn="l">
              <a:lnSpc>
                <a:spcPct val="115000"/>
              </a:lnSpc>
              <a:spcBef>
                <a:spcPts val="2200"/>
              </a:spcBef>
              <a:spcAft>
                <a:spcPts val="0"/>
              </a:spcAft>
              <a:buNone/>
            </a:pPr>
            <a:r>
              <a:t/>
            </a:r>
            <a:endParaRPr sz="1350">
              <a:solidFill>
                <a:srgbClr val="15171A"/>
              </a:solidFill>
              <a:highlight>
                <a:srgbClr val="FFFFFF"/>
              </a:highlight>
            </a:endParaRPr>
          </a:p>
          <a:p>
            <a:pPr indent="0" lvl="0" marL="0" rtl="0" algn="l">
              <a:lnSpc>
                <a:spcPct val="115000"/>
              </a:lnSpc>
              <a:spcBef>
                <a:spcPts val="2200"/>
              </a:spcBef>
              <a:spcAft>
                <a:spcPts val="0"/>
              </a:spcAft>
              <a:buNone/>
            </a:pPr>
            <a:r>
              <a:t/>
            </a:r>
            <a:endParaRPr sz="1350">
              <a:solidFill>
                <a:srgbClr val="15171A"/>
              </a:solidFill>
              <a:highlight>
                <a:srgbClr val="FFFFFF"/>
              </a:highlight>
            </a:endParaRPr>
          </a:p>
          <a:p>
            <a:pPr indent="0" lvl="0" marL="0" rtl="0" algn="l">
              <a:lnSpc>
                <a:spcPct val="115000"/>
              </a:lnSpc>
              <a:spcBef>
                <a:spcPts val="2700"/>
              </a:spcBef>
              <a:spcAft>
                <a:spcPts val="0"/>
              </a:spcAft>
              <a:buNone/>
            </a:pPr>
            <a:r>
              <a:t/>
            </a:r>
            <a:endParaRPr sz="1450">
              <a:solidFill>
                <a:srgbClr val="15171A"/>
              </a:solidFill>
              <a:highlight>
                <a:srgbClr val="FFFFFF"/>
              </a:highlight>
            </a:endParaRPr>
          </a:p>
          <a:p>
            <a:pPr indent="0" lvl="0" marL="0" rtl="0" algn="l">
              <a:lnSpc>
                <a:spcPct val="115000"/>
              </a:lnSpc>
              <a:spcBef>
                <a:spcPts val="2700"/>
              </a:spcBef>
              <a:spcAft>
                <a:spcPts val="0"/>
              </a:spcAft>
              <a:buNone/>
            </a:pPr>
            <a:r>
              <a:rPr lang="vi-VN" sz="1450">
                <a:solidFill>
                  <a:srgbClr val="15171A"/>
                </a:solidFill>
                <a:highlight>
                  <a:srgbClr val="FFFFFF"/>
                </a:highlight>
              </a:rPr>
              <a:t>P0 = 20.230 đồng. Giá trị hiện tại của cổ phiếu ABC theo phương pháp DDM là 20.230 đồng.</a:t>
            </a:r>
            <a:endParaRPr sz="1450">
              <a:solidFill>
                <a:srgbClr val="15171A"/>
              </a:solidFill>
              <a:highlight>
                <a:srgbClr val="FFFFFF"/>
              </a:high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7" name="Shape 237"/>
        <p:cNvGrpSpPr/>
        <p:nvPr/>
      </p:nvGrpSpPr>
      <p:grpSpPr>
        <a:xfrm>
          <a:off x="0" y="0"/>
          <a:ext cx="0" cy="0"/>
          <a:chOff x="0" y="0"/>
          <a:chExt cx="0" cy="0"/>
        </a:xfrm>
      </p:grpSpPr>
      <p:sp>
        <p:nvSpPr>
          <p:cNvPr id="238" name="Google Shape;238;g2145372eafe_0_62"/>
          <p:cNvSpPr txBox="1"/>
          <p:nvPr/>
        </p:nvSpPr>
        <p:spPr>
          <a:xfrm>
            <a:off x="248400" y="150525"/>
            <a:ext cx="9144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vi-VN" sz="2400" u="none" cap="none" strike="noStrike">
                <a:solidFill>
                  <a:schemeClr val="lt1"/>
                </a:solidFill>
                <a:latin typeface="Arial"/>
                <a:ea typeface="Arial"/>
                <a:cs typeface="Arial"/>
                <a:sym typeface="Arial"/>
              </a:rPr>
              <a:t>Các chủ đề trong khóa học</a:t>
            </a:r>
            <a:endParaRPr b="0" i="0" sz="2400" u="none" cap="none" strike="noStrike">
              <a:solidFill>
                <a:schemeClr val="lt1"/>
              </a:solidFill>
              <a:latin typeface="Arial"/>
              <a:ea typeface="Arial"/>
              <a:cs typeface="Arial"/>
              <a:sym typeface="Arial"/>
            </a:endParaRPr>
          </a:p>
        </p:txBody>
      </p:sp>
      <p:sp>
        <p:nvSpPr>
          <p:cNvPr id="239" name="Google Shape;239;g2145372eafe_0_62"/>
          <p:cNvSpPr txBox="1"/>
          <p:nvPr/>
        </p:nvSpPr>
        <p:spPr>
          <a:xfrm>
            <a:off x="373200" y="954725"/>
            <a:ext cx="8134200" cy="477000"/>
          </a:xfrm>
          <a:prstGeom prst="rect">
            <a:avLst/>
          </a:prstGeom>
          <a:noFill/>
          <a:ln>
            <a:noFill/>
          </a:ln>
        </p:spPr>
        <p:txBody>
          <a:bodyPr anchorCtr="0" anchor="t" bIns="45700" lIns="91425" spcFirstLastPara="1" rIns="91425" wrap="square" tIns="45700">
            <a:spAutoFit/>
          </a:bodyPr>
          <a:lstStyle/>
          <a:p>
            <a:pPr indent="-387350" lvl="0" marL="457200" marR="0" rtl="0" algn="l">
              <a:lnSpc>
                <a:spcPct val="100000"/>
              </a:lnSpc>
              <a:spcBef>
                <a:spcPts val="0"/>
              </a:spcBef>
              <a:spcAft>
                <a:spcPts val="0"/>
              </a:spcAft>
              <a:buClr>
                <a:schemeClr val="dk1"/>
              </a:buClr>
              <a:buSzPts val="2500"/>
              <a:buFont typeface="Nunito"/>
              <a:buChar char="❏"/>
            </a:pPr>
            <a:r>
              <a:rPr b="0" i="0" lang="vi-VN" sz="2500" u="none" cap="none" strike="noStrike">
                <a:solidFill>
                  <a:schemeClr val="dk1"/>
                </a:solidFill>
                <a:latin typeface="Nunito"/>
                <a:ea typeface="Nunito"/>
                <a:cs typeface="Nunito"/>
                <a:sym typeface="Nunito"/>
              </a:rPr>
              <a:t>A. Kiến thức về các sản phẩm trong tài chính</a:t>
            </a:r>
            <a:endParaRPr b="0" i="0" sz="2000" u="none" cap="none" strike="noStrike">
              <a:solidFill>
                <a:schemeClr val="dk1"/>
              </a:solidFill>
              <a:latin typeface="Arial"/>
              <a:ea typeface="Arial"/>
              <a:cs typeface="Arial"/>
              <a:sym typeface="Arial"/>
            </a:endParaRPr>
          </a:p>
        </p:txBody>
      </p:sp>
      <p:sp>
        <p:nvSpPr>
          <p:cNvPr id="240" name="Google Shape;240;g2145372eafe_0_62"/>
          <p:cNvSpPr txBox="1"/>
          <p:nvPr/>
        </p:nvSpPr>
        <p:spPr>
          <a:xfrm>
            <a:off x="504900" y="1685725"/>
            <a:ext cx="1530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vi-VN" sz="2000" u="none" cap="none" strike="noStrike">
                <a:solidFill>
                  <a:schemeClr val="dk1"/>
                </a:solidFill>
                <a:latin typeface="Arial"/>
                <a:ea typeface="Arial"/>
                <a:cs typeface="Arial"/>
                <a:sym typeface="Arial"/>
              </a:rPr>
              <a:t>Phái sinh</a:t>
            </a:r>
            <a:endParaRPr b="0" i="0" sz="2000" u="none" cap="none" strike="noStrike">
              <a:solidFill>
                <a:schemeClr val="dk1"/>
              </a:solidFill>
              <a:latin typeface="Arial"/>
              <a:ea typeface="Arial"/>
              <a:cs typeface="Arial"/>
              <a:sym typeface="Arial"/>
            </a:endParaRPr>
          </a:p>
        </p:txBody>
      </p:sp>
      <p:pic>
        <p:nvPicPr>
          <p:cNvPr id="241" name="Google Shape;241;g2145372eafe_0_62"/>
          <p:cNvPicPr preferRelativeResize="0"/>
          <p:nvPr/>
        </p:nvPicPr>
        <p:blipFill rotWithShape="1">
          <a:blip r:embed="rId4">
            <a:alphaModFix/>
          </a:blip>
          <a:srcRect b="0" l="0" r="0" t="0"/>
          <a:stretch/>
        </p:blipFill>
        <p:spPr>
          <a:xfrm>
            <a:off x="3215200" y="2441675"/>
            <a:ext cx="3005400" cy="303354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5" name="Shape 245"/>
        <p:cNvGrpSpPr/>
        <p:nvPr/>
      </p:nvGrpSpPr>
      <p:grpSpPr>
        <a:xfrm>
          <a:off x="0" y="0"/>
          <a:ext cx="0" cy="0"/>
          <a:chOff x="0" y="0"/>
          <a:chExt cx="0" cy="0"/>
        </a:xfrm>
      </p:grpSpPr>
      <p:sp>
        <p:nvSpPr>
          <p:cNvPr id="246" name="Google Shape;246;g22c6f194d4b_6_48"/>
          <p:cNvSpPr txBox="1"/>
          <p:nvPr/>
        </p:nvSpPr>
        <p:spPr>
          <a:xfrm>
            <a:off x="248400" y="150525"/>
            <a:ext cx="9144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vi-VN" sz="2400" u="none" cap="none" strike="noStrike">
                <a:solidFill>
                  <a:schemeClr val="lt1"/>
                </a:solidFill>
                <a:latin typeface="Arial"/>
                <a:ea typeface="Arial"/>
                <a:cs typeface="Arial"/>
                <a:sym typeface="Arial"/>
              </a:rPr>
              <a:t>Các chủ đề trong khóa học</a:t>
            </a:r>
            <a:endParaRPr b="0" i="0" sz="2400" u="none" cap="none" strike="noStrike">
              <a:solidFill>
                <a:schemeClr val="lt1"/>
              </a:solidFill>
              <a:latin typeface="Arial"/>
              <a:ea typeface="Arial"/>
              <a:cs typeface="Arial"/>
              <a:sym typeface="Arial"/>
            </a:endParaRPr>
          </a:p>
        </p:txBody>
      </p:sp>
      <p:sp>
        <p:nvSpPr>
          <p:cNvPr id="247" name="Google Shape;247;g22c6f194d4b_6_48"/>
          <p:cNvSpPr txBox="1"/>
          <p:nvPr/>
        </p:nvSpPr>
        <p:spPr>
          <a:xfrm>
            <a:off x="373200" y="954725"/>
            <a:ext cx="8134200" cy="477000"/>
          </a:xfrm>
          <a:prstGeom prst="rect">
            <a:avLst/>
          </a:prstGeom>
          <a:noFill/>
          <a:ln>
            <a:noFill/>
          </a:ln>
        </p:spPr>
        <p:txBody>
          <a:bodyPr anchorCtr="0" anchor="t" bIns="45700" lIns="91425" spcFirstLastPara="1" rIns="91425" wrap="square" tIns="45700">
            <a:spAutoFit/>
          </a:bodyPr>
          <a:lstStyle/>
          <a:p>
            <a:pPr indent="-387350" lvl="0" marL="457200" marR="0" rtl="0" algn="l">
              <a:lnSpc>
                <a:spcPct val="100000"/>
              </a:lnSpc>
              <a:spcBef>
                <a:spcPts val="0"/>
              </a:spcBef>
              <a:spcAft>
                <a:spcPts val="0"/>
              </a:spcAft>
              <a:buClr>
                <a:schemeClr val="dk1"/>
              </a:buClr>
              <a:buSzPts val="2500"/>
              <a:buFont typeface="Nunito"/>
              <a:buChar char="❏"/>
            </a:pPr>
            <a:r>
              <a:rPr b="0" i="0" lang="vi-VN" sz="2500" u="none" cap="none" strike="noStrike">
                <a:solidFill>
                  <a:schemeClr val="dk1"/>
                </a:solidFill>
                <a:latin typeface="Nunito"/>
                <a:ea typeface="Nunito"/>
                <a:cs typeface="Nunito"/>
                <a:sym typeface="Nunito"/>
              </a:rPr>
              <a:t>A. Kiến thức về các sản phẩm trong tài chính</a:t>
            </a:r>
            <a:endParaRPr b="0" i="0" sz="2000" u="none" cap="none" strike="noStrike">
              <a:solidFill>
                <a:schemeClr val="dk1"/>
              </a:solidFill>
              <a:latin typeface="Arial"/>
              <a:ea typeface="Arial"/>
              <a:cs typeface="Arial"/>
              <a:sym typeface="Arial"/>
            </a:endParaRPr>
          </a:p>
        </p:txBody>
      </p:sp>
      <p:sp>
        <p:nvSpPr>
          <p:cNvPr id="248" name="Google Shape;248;g22c6f194d4b_6_48"/>
          <p:cNvSpPr txBox="1"/>
          <p:nvPr/>
        </p:nvSpPr>
        <p:spPr>
          <a:xfrm>
            <a:off x="504900" y="1685725"/>
            <a:ext cx="1530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vi-VN" sz="2000" u="none" cap="none" strike="noStrike">
                <a:solidFill>
                  <a:schemeClr val="dk1"/>
                </a:solidFill>
                <a:latin typeface="Arial"/>
                <a:ea typeface="Arial"/>
                <a:cs typeface="Arial"/>
                <a:sym typeface="Arial"/>
              </a:rPr>
              <a:t>Phái sinh</a:t>
            </a:r>
            <a:endParaRPr b="0" i="0" sz="2000" u="none" cap="none" strike="noStrike">
              <a:solidFill>
                <a:schemeClr val="dk1"/>
              </a:solidFill>
              <a:latin typeface="Arial"/>
              <a:ea typeface="Arial"/>
              <a:cs typeface="Arial"/>
              <a:sym typeface="Arial"/>
            </a:endParaRPr>
          </a:p>
        </p:txBody>
      </p:sp>
      <p:sp>
        <p:nvSpPr>
          <p:cNvPr id="249" name="Google Shape;249;g22c6f194d4b_6_48"/>
          <p:cNvSpPr txBox="1"/>
          <p:nvPr/>
        </p:nvSpPr>
        <p:spPr>
          <a:xfrm>
            <a:off x="1401850" y="2430550"/>
            <a:ext cx="6888300" cy="3879000"/>
          </a:xfrm>
          <a:prstGeom prst="rect">
            <a:avLst/>
          </a:prstGeom>
          <a:noFill/>
          <a:ln>
            <a:noFill/>
          </a:ln>
        </p:spPr>
        <p:txBody>
          <a:bodyPr anchorCtr="0" anchor="t" bIns="91425" lIns="91425" spcFirstLastPara="1" rIns="91425" wrap="square" tIns="91425">
            <a:spAutoFit/>
          </a:bodyPr>
          <a:lstStyle/>
          <a:p>
            <a:pPr indent="-355600" lvl="0" marL="457200" marR="0" rtl="0" algn="l">
              <a:lnSpc>
                <a:spcPct val="100000"/>
              </a:lnSpc>
              <a:spcBef>
                <a:spcPts val="0"/>
              </a:spcBef>
              <a:spcAft>
                <a:spcPts val="0"/>
              </a:spcAft>
              <a:buClr>
                <a:srgbClr val="363636"/>
              </a:buClr>
              <a:buSzPts val="2000"/>
              <a:buFont typeface="Arial"/>
              <a:buChar char="●"/>
            </a:pPr>
            <a:r>
              <a:rPr b="0" i="0" lang="vi-VN" sz="2000" u="none" cap="none" strike="noStrike">
                <a:solidFill>
                  <a:srgbClr val="363636"/>
                </a:solidFill>
                <a:highlight>
                  <a:srgbClr val="FFFFFF"/>
                </a:highlight>
                <a:latin typeface="Arial"/>
                <a:ea typeface="Arial"/>
                <a:cs typeface="Arial"/>
                <a:sym typeface="Arial"/>
              </a:rPr>
              <a:t>Chứng khoán phái sinh được định nghĩa là một công cụ tài chính dưới dạng hợp đồng mà trong đó giá trị của CKPS phụ thuộc vào một hay nhiều loại tài sản cơ sở.</a:t>
            </a:r>
            <a:endParaRPr b="0" i="0" sz="2000" u="none" cap="none" strike="noStrike">
              <a:solidFill>
                <a:srgbClr val="363636"/>
              </a:solidFill>
              <a:highlight>
                <a:srgbClr val="FFFFFF"/>
              </a:highlight>
              <a:latin typeface="Arial"/>
              <a:ea typeface="Arial"/>
              <a:cs typeface="Arial"/>
              <a:sym typeface="Arial"/>
            </a:endParaRPr>
          </a:p>
          <a:p>
            <a:pPr indent="-355600" lvl="0" marL="457200" marR="0" rtl="0" algn="l">
              <a:lnSpc>
                <a:spcPct val="100000"/>
              </a:lnSpc>
              <a:spcBef>
                <a:spcPts val="0"/>
              </a:spcBef>
              <a:spcAft>
                <a:spcPts val="0"/>
              </a:spcAft>
              <a:buClr>
                <a:srgbClr val="363636"/>
              </a:buClr>
              <a:buSzPts val="2000"/>
              <a:buFont typeface="Arial"/>
              <a:buChar char="●"/>
            </a:pPr>
            <a:r>
              <a:rPr b="0" i="0" lang="vi-VN" sz="2000" u="none" cap="none" strike="noStrike">
                <a:solidFill>
                  <a:srgbClr val="363636"/>
                </a:solidFill>
                <a:highlight>
                  <a:srgbClr val="FFFFFF"/>
                </a:highlight>
                <a:latin typeface="Arial"/>
                <a:ea typeface="Arial"/>
                <a:cs typeface="Arial"/>
                <a:sym typeface="Arial"/>
              </a:rPr>
              <a:t>Ở thị trường CK Việt Nam, tồn tại 2 loại phái sinh chính là </a:t>
            </a:r>
            <a:r>
              <a:rPr b="0" i="0" lang="vi-VN" sz="2000" u="sng" cap="none" strike="noStrike">
                <a:solidFill>
                  <a:schemeClr val="hlink"/>
                </a:solidFill>
                <a:highlight>
                  <a:srgbClr val="FFFFFF"/>
                </a:highlight>
                <a:latin typeface="Arial"/>
                <a:ea typeface="Arial"/>
                <a:cs typeface="Arial"/>
                <a:sym typeface="Arial"/>
                <a:hlinkClick r:id="rId4"/>
              </a:rPr>
              <a:t>Future</a:t>
            </a:r>
            <a:r>
              <a:rPr b="0" i="0" lang="vi-VN" sz="2000" u="none" cap="none" strike="noStrike">
                <a:solidFill>
                  <a:srgbClr val="363636"/>
                </a:solidFill>
                <a:highlight>
                  <a:srgbClr val="FFFFFF"/>
                </a:highlight>
                <a:latin typeface="Arial"/>
                <a:ea typeface="Arial"/>
                <a:cs typeface="Arial"/>
                <a:sym typeface="Arial"/>
              </a:rPr>
              <a:t> (cho VN30, </a:t>
            </a:r>
            <a:r>
              <a:rPr lang="vi-VN" sz="2000">
                <a:solidFill>
                  <a:srgbClr val="363636"/>
                </a:solidFill>
                <a:highlight>
                  <a:srgbClr val="FFFFFF"/>
                </a:highlight>
              </a:rPr>
              <a:t>trái phiếu chính phủ</a:t>
            </a:r>
            <a:r>
              <a:rPr b="0" i="0" lang="vi-VN" sz="2000" u="none" cap="none" strike="noStrike">
                <a:solidFill>
                  <a:srgbClr val="363636"/>
                </a:solidFill>
                <a:highlight>
                  <a:srgbClr val="FFFFFF"/>
                </a:highlight>
                <a:latin typeface="Arial"/>
                <a:ea typeface="Arial"/>
                <a:cs typeface="Arial"/>
                <a:sym typeface="Arial"/>
              </a:rPr>
              <a:t>) và </a:t>
            </a:r>
            <a:r>
              <a:rPr lang="vi-VN" sz="2000" u="sng">
                <a:solidFill>
                  <a:schemeClr val="hlink"/>
                </a:solidFill>
                <a:highlight>
                  <a:srgbClr val="FFFFFF"/>
                </a:highlight>
                <a:hlinkClick r:id="rId5"/>
              </a:rPr>
              <a:t>Chứng quyền bảo đảm</a:t>
            </a:r>
            <a:r>
              <a:rPr b="0" i="0" lang="vi-VN" sz="2000" u="none" cap="none" strike="noStrike">
                <a:solidFill>
                  <a:srgbClr val="363636"/>
                </a:solidFill>
                <a:highlight>
                  <a:srgbClr val="FFFFFF"/>
                </a:highlight>
                <a:latin typeface="Arial"/>
                <a:ea typeface="Arial"/>
                <a:cs typeface="Arial"/>
                <a:sym typeface="Arial"/>
              </a:rPr>
              <a:t> (cho các cổ phiếu “blue chip”)</a:t>
            </a:r>
            <a:endParaRPr b="0" i="0" sz="2000" u="none" cap="none" strike="noStrike">
              <a:solidFill>
                <a:srgbClr val="363636"/>
              </a:solidFill>
              <a:highlight>
                <a:srgbClr val="FFFFFF"/>
              </a:highlight>
              <a:latin typeface="Arial"/>
              <a:ea typeface="Arial"/>
              <a:cs typeface="Arial"/>
              <a:sym typeface="Arial"/>
            </a:endParaRPr>
          </a:p>
          <a:p>
            <a:pPr indent="-355600" lvl="0" marL="457200" marR="0" rtl="0" algn="l">
              <a:lnSpc>
                <a:spcPct val="100000"/>
              </a:lnSpc>
              <a:spcBef>
                <a:spcPts val="0"/>
              </a:spcBef>
              <a:spcAft>
                <a:spcPts val="0"/>
              </a:spcAft>
              <a:buClr>
                <a:srgbClr val="363636"/>
              </a:buClr>
              <a:buSzPts val="2000"/>
              <a:buFont typeface="Arial"/>
              <a:buChar char="●"/>
            </a:pPr>
            <a:r>
              <a:rPr b="0" i="0" lang="vi-VN" sz="2000" u="none" cap="none" strike="noStrike">
                <a:solidFill>
                  <a:srgbClr val="363636"/>
                </a:solidFill>
                <a:highlight>
                  <a:srgbClr val="FFFFFF"/>
                </a:highlight>
                <a:latin typeface="Arial"/>
                <a:ea typeface="Arial"/>
                <a:cs typeface="Arial"/>
                <a:sym typeface="Arial"/>
              </a:rPr>
              <a:t>Với các thị trường nước ngoài/ crypto, còn tồn tại các loại hợp đồng phức tạp hơn như Put/ Binary Options/ CFD  </a:t>
            </a:r>
            <a:endParaRPr b="0" i="0" sz="2000" u="none" cap="none" strike="noStrike">
              <a:solidFill>
                <a:srgbClr val="363636"/>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363636"/>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363636"/>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363636"/>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363636"/>
              </a:solidFill>
              <a:highlight>
                <a:srgbClr val="FFFFFF"/>
              </a:highlight>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3" name="Shape 253"/>
        <p:cNvGrpSpPr/>
        <p:nvPr/>
      </p:nvGrpSpPr>
      <p:grpSpPr>
        <a:xfrm>
          <a:off x="0" y="0"/>
          <a:ext cx="0" cy="0"/>
          <a:chOff x="0" y="0"/>
          <a:chExt cx="0" cy="0"/>
        </a:xfrm>
      </p:grpSpPr>
      <p:sp>
        <p:nvSpPr>
          <p:cNvPr id="254" name="Google Shape;254;g2145372eafe_0_53"/>
          <p:cNvSpPr txBox="1"/>
          <p:nvPr/>
        </p:nvSpPr>
        <p:spPr>
          <a:xfrm>
            <a:off x="373200" y="954725"/>
            <a:ext cx="8257500" cy="9003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1600"/>
              </a:spcAft>
              <a:buClr>
                <a:srgbClr val="000000"/>
              </a:buClr>
              <a:buSzPts val="2100"/>
              <a:buFont typeface="Arial"/>
              <a:buNone/>
            </a:pPr>
            <a:r>
              <a:rPr b="1" i="0" lang="vi-VN" sz="2100" u="none" cap="none" strike="noStrike">
                <a:solidFill>
                  <a:srgbClr val="073763"/>
                </a:solidFill>
                <a:latin typeface="Arial"/>
                <a:ea typeface="Arial"/>
                <a:cs typeface="Arial"/>
                <a:sym typeface="Arial"/>
              </a:rPr>
              <a:t>Phương pháp Quantitative Analysis/ Machine Learning giúp đem lại lợi nhuận từ các sản phẩm tài chính như thế nào?</a:t>
            </a:r>
            <a:endParaRPr b="0" i="0" sz="2100" u="none" cap="none" strike="noStrike">
              <a:solidFill>
                <a:srgbClr val="073763"/>
              </a:solidFill>
              <a:latin typeface="Arial"/>
              <a:ea typeface="Arial"/>
              <a:cs typeface="Arial"/>
              <a:sym typeface="Arial"/>
            </a:endParaRPr>
          </a:p>
        </p:txBody>
      </p:sp>
      <p:sp>
        <p:nvSpPr>
          <p:cNvPr id="255" name="Google Shape;255;g2145372eafe_0_53"/>
          <p:cNvSpPr txBox="1"/>
          <p:nvPr/>
        </p:nvSpPr>
        <p:spPr>
          <a:xfrm>
            <a:off x="439050" y="2246175"/>
            <a:ext cx="8125800" cy="19908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chemeClr val="dk1"/>
              </a:buClr>
              <a:buSzPts val="1500"/>
              <a:buFont typeface="Arial"/>
              <a:buNone/>
            </a:pPr>
            <a:r>
              <a:rPr b="0" i="0" lang="vi-VN" sz="2000" u="none" cap="none" strike="noStrike">
                <a:solidFill>
                  <a:schemeClr val="dk1"/>
                </a:solidFill>
                <a:latin typeface="Arial"/>
                <a:ea typeface="Arial"/>
                <a:cs typeface="Arial"/>
                <a:sym typeface="Arial"/>
              </a:rPr>
              <a:t>1, Định giá sản phẩm tài chính chính xác hơn, tìm ra các sản phẩm đang bị định giá thấp hơn giá trị thực nhanh và hiệu quả hơn các phương pháp truyền thống</a:t>
            </a:r>
            <a:endParaRPr b="0" i="0" sz="2000" u="none" cap="none" strike="noStrike">
              <a:solidFill>
                <a:schemeClr val="dk1"/>
              </a:solidFill>
              <a:latin typeface="Arial"/>
              <a:ea typeface="Arial"/>
              <a:cs typeface="Arial"/>
              <a:sym typeface="Arial"/>
            </a:endParaRPr>
          </a:p>
          <a:p>
            <a:pPr indent="0" lvl="0" marL="0" marR="0" rtl="0" algn="just">
              <a:lnSpc>
                <a:spcPct val="150000"/>
              </a:lnSpc>
              <a:spcBef>
                <a:spcPts val="1600"/>
              </a:spcBef>
              <a:spcAft>
                <a:spcPts val="0"/>
              </a:spcAft>
              <a:buClr>
                <a:schemeClr val="dk1"/>
              </a:buClr>
              <a:buSzPts val="1500"/>
              <a:buFont typeface="Arial"/>
              <a:buNone/>
            </a:pPr>
            <a:r>
              <a:rPr b="0" i="0" lang="vi-VN" sz="2000" u="none" cap="none" strike="noStrike">
                <a:solidFill>
                  <a:schemeClr val="dk1"/>
                </a:solidFill>
                <a:latin typeface="Arial"/>
                <a:ea typeface="Arial"/>
                <a:cs typeface="Arial"/>
                <a:sym typeface="Arial"/>
              </a:rPr>
              <a:t>2, Dự đoán xu hướng giá sau các sự kiện chính xác và khoa học hơn</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9" name="Shape 259"/>
        <p:cNvGrpSpPr/>
        <p:nvPr/>
      </p:nvGrpSpPr>
      <p:grpSpPr>
        <a:xfrm>
          <a:off x="0" y="0"/>
          <a:ext cx="0" cy="0"/>
          <a:chOff x="0" y="0"/>
          <a:chExt cx="0" cy="0"/>
        </a:xfrm>
      </p:grpSpPr>
      <p:sp>
        <p:nvSpPr>
          <p:cNvPr id="260" name="Google Shape;260;g2145372eafe_0_46"/>
          <p:cNvSpPr txBox="1"/>
          <p:nvPr/>
        </p:nvSpPr>
        <p:spPr>
          <a:xfrm>
            <a:off x="248400" y="150525"/>
            <a:ext cx="9144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vi-VN" sz="2400" u="none" cap="none" strike="noStrike">
                <a:solidFill>
                  <a:schemeClr val="lt1"/>
                </a:solidFill>
                <a:latin typeface="Arial"/>
                <a:ea typeface="Arial"/>
                <a:cs typeface="Arial"/>
                <a:sym typeface="Arial"/>
              </a:rPr>
              <a:t>Các chủ đề trong khóa học</a:t>
            </a:r>
            <a:endParaRPr b="0" i="0" sz="2400" u="none" cap="none" strike="noStrike">
              <a:solidFill>
                <a:schemeClr val="lt1"/>
              </a:solidFill>
              <a:latin typeface="Arial"/>
              <a:ea typeface="Arial"/>
              <a:cs typeface="Arial"/>
              <a:sym typeface="Arial"/>
            </a:endParaRPr>
          </a:p>
        </p:txBody>
      </p:sp>
      <p:sp>
        <p:nvSpPr>
          <p:cNvPr id="261" name="Google Shape;261;g2145372eafe_0_46"/>
          <p:cNvSpPr txBox="1"/>
          <p:nvPr/>
        </p:nvSpPr>
        <p:spPr>
          <a:xfrm>
            <a:off x="373200" y="954725"/>
            <a:ext cx="8134200" cy="477000"/>
          </a:xfrm>
          <a:prstGeom prst="rect">
            <a:avLst/>
          </a:prstGeom>
          <a:noFill/>
          <a:ln>
            <a:noFill/>
          </a:ln>
        </p:spPr>
        <p:txBody>
          <a:bodyPr anchorCtr="0" anchor="t" bIns="45700" lIns="91425" spcFirstLastPara="1" rIns="91425" wrap="square" tIns="45700">
            <a:spAutoFit/>
          </a:bodyPr>
          <a:lstStyle/>
          <a:p>
            <a:pPr indent="-387350" lvl="0" marL="457200" marR="0" rtl="0" algn="l">
              <a:lnSpc>
                <a:spcPct val="100000"/>
              </a:lnSpc>
              <a:spcBef>
                <a:spcPts val="0"/>
              </a:spcBef>
              <a:spcAft>
                <a:spcPts val="0"/>
              </a:spcAft>
              <a:buClr>
                <a:schemeClr val="dk1"/>
              </a:buClr>
              <a:buSzPts val="2500"/>
              <a:buFont typeface="Nunito"/>
              <a:buChar char="❏"/>
            </a:pPr>
            <a:r>
              <a:rPr b="0" i="0" lang="vi-VN" sz="2500" u="none" cap="none" strike="noStrike">
                <a:solidFill>
                  <a:schemeClr val="dk1"/>
                </a:solidFill>
                <a:latin typeface="Nunito"/>
                <a:ea typeface="Nunito"/>
                <a:cs typeface="Nunito"/>
                <a:sym typeface="Nunito"/>
              </a:rPr>
              <a:t>B. Công cụ lập trình</a:t>
            </a:r>
            <a:endParaRPr b="0" i="0" sz="2000" u="none" cap="none" strike="noStrike">
              <a:solidFill>
                <a:schemeClr val="dk1"/>
              </a:solidFill>
              <a:latin typeface="Arial"/>
              <a:ea typeface="Arial"/>
              <a:cs typeface="Arial"/>
              <a:sym typeface="Arial"/>
            </a:endParaRPr>
          </a:p>
        </p:txBody>
      </p:sp>
      <p:sp>
        <p:nvSpPr>
          <p:cNvPr id="262" name="Google Shape;262;g2145372eafe_0_46"/>
          <p:cNvSpPr txBox="1"/>
          <p:nvPr/>
        </p:nvSpPr>
        <p:spPr>
          <a:xfrm>
            <a:off x="447600" y="1617150"/>
            <a:ext cx="50433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vi-VN" sz="2000" u="none" cap="none" strike="noStrike">
                <a:solidFill>
                  <a:schemeClr val="dk1"/>
                </a:solidFill>
                <a:latin typeface="Arial"/>
                <a:ea typeface="Arial"/>
                <a:cs typeface="Arial"/>
                <a:sym typeface="Arial"/>
              </a:rPr>
              <a:t>Ngôn ngữ lập trình Python</a:t>
            </a:r>
            <a:endParaRPr b="0" i="0" sz="2000" u="none" cap="none" strike="noStrike">
              <a:solidFill>
                <a:schemeClr val="dk1"/>
              </a:solidFill>
              <a:latin typeface="Arial"/>
              <a:ea typeface="Arial"/>
              <a:cs typeface="Arial"/>
              <a:sym typeface="Arial"/>
            </a:endParaRPr>
          </a:p>
        </p:txBody>
      </p:sp>
      <p:pic>
        <p:nvPicPr>
          <p:cNvPr id="263" name="Google Shape;263;g2145372eafe_0_46"/>
          <p:cNvPicPr preferRelativeResize="0"/>
          <p:nvPr/>
        </p:nvPicPr>
        <p:blipFill rotWithShape="1">
          <a:blip r:embed="rId4">
            <a:alphaModFix/>
          </a:blip>
          <a:srcRect b="0" l="0" r="0" t="0"/>
          <a:stretch/>
        </p:blipFill>
        <p:spPr>
          <a:xfrm>
            <a:off x="1327737" y="2202775"/>
            <a:ext cx="3034913" cy="3610875"/>
          </a:xfrm>
          <a:prstGeom prst="rect">
            <a:avLst/>
          </a:prstGeom>
          <a:noFill/>
          <a:ln>
            <a:noFill/>
          </a:ln>
        </p:spPr>
      </p:pic>
      <p:pic>
        <p:nvPicPr>
          <p:cNvPr id="264" name="Google Shape;264;g2145372eafe_0_46"/>
          <p:cNvPicPr preferRelativeResize="0"/>
          <p:nvPr/>
        </p:nvPicPr>
        <p:blipFill rotWithShape="1">
          <a:blip r:embed="rId5">
            <a:alphaModFix/>
          </a:blip>
          <a:srcRect b="0" l="0" r="0" t="0"/>
          <a:stretch/>
        </p:blipFill>
        <p:spPr>
          <a:xfrm>
            <a:off x="4483875" y="2202775"/>
            <a:ext cx="3346526" cy="361087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8" name="Shape 268"/>
        <p:cNvGrpSpPr/>
        <p:nvPr/>
      </p:nvGrpSpPr>
      <p:grpSpPr>
        <a:xfrm>
          <a:off x="0" y="0"/>
          <a:ext cx="0" cy="0"/>
          <a:chOff x="0" y="0"/>
          <a:chExt cx="0" cy="0"/>
        </a:xfrm>
      </p:grpSpPr>
      <p:sp>
        <p:nvSpPr>
          <p:cNvPr id="269" name="Google Shape;269;g2145372eafe_0_71"/>
          <p:cNvSpPr txBox="1"/>
          <p:nvPr/>
        </p:nvSpPr>
        <p:spPr>
          <a:xfrm>
            <a:off x="248400" y="150525"/>
            <a:ext cx="9144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vi-VN" sz="2400" u="none" cap="none" strike="noStrike">
                <a:solidFill>
                  <a:schemeClr val="lt1"/>
                </a:solidFill>
                <a:latin typeface="Arial"/>
                <a:ea typeface="Arial"/>
                <a:cs typeface="Arial"/>
                <a:sym typeface="Arial"/>
              </a:rPr>
              <a:t>Các chủ đề trong khóa học</a:t>
            </a:r>
            <a:endParaRPr b="0" i="0" sz="2400" u="none" cap="none" strike="noStrike">
              <a:solidFill>
                <a:schemeClr val="lt1"/>
              </a:solidFill>
              <a:latin typeface="Arial"/>
              <a:ea typeface="Arial"/>
              <a:cs typeface="Arial"/>
              <a:sym typeface="Arial"/>
            </a:endParaRPr>
          </a:p>
        </p:txBody>
      </p:sp>
      <p:sp>
        <p:nvSpPr>
          <p:cNvPr id="270" name="Google Shape;270;g2145372eafe_0_71"/>
          <p:cNvSpPr txBox="1"/>
          <p:nvPr/>
        </p:nvSpPr>
        <p:spPr>
          <a:xfrm>
            <a:off x="373200" y="954725"/>
            <a:ext cx="8134200" cy="477000"/>
          </a:xfrm>
          <a:prstGeom prst="rect">
            <a:avLst/>
          </a:prstGeom>
          <a:noFill/>
          <a:ln>
            <a:noFill/>
          </a:ln>
        </p:spPr>
        <p:txBody>
          <a:bodyPr anchorCtr="0" anchor="t" bIns="45700" lIns="91425" spcFirstLastPara="1" rIns="91425" wrap="square" tIns="45700">
            <a:spAutoFit/>
          </a:bodyPr>
          <a:lstStyle/>
          <a:p>
            <a:pPr indent="-387350" lvl="0" marL="457200" marR="0" rtl="0" algn="l">
              <a:lnSpc>
                <a:spcPct val="100000"/>
              </a:lnSpc>
              <a:spcBef>
                <a:spcPts val="0"/>
              </a:spcBef>
              <a:spcAft>
                <a:spcPts val="0"/>
              </a:spcAft>
              <a:buClr>
                <a:schemeClr val="dk1"/>
              </a:buClr>
              <a:buSzPts val="2500"/>
              <a:buFont typeface="Nunito"/>
              <a:buChar char="❏"/>
            </a:pPr>
            <a:r>
              <a:rPr b="0" i="0" lang="vi-VN" sz="2500" u="none" cap="none" strike="noStrike">
                <a:solidFill>
                  <a:schemeClr val="dk1"/>
                </a:solidFill>
                <a:latin typeface="Nunito"/>
                <a:ea typeface="Nunito"/>
                <a:cs typeface="Nunito"/>
                <a:sym typeface="Nunito"/>
              </a:rPr>
              <a:t>B. Công cụ lập trình</a:t>
            </a:r>
            <a:endParaRPr b="0" i="0" sz="2000" u="none" cap="none" strike="noStrike">
              <a:solidFill>
                <a:schemeClr val="dk1"/>
              </a:solidFill>
              <a:latin typeface="Arial"/>
              <a:ea typeface="Arial"/>
              <a:cs typeface="Arial"/>
              <a:sym typeface="Arial"/>
            </a:endParaRPr>
          </a:p>
        </p:txBody>
      </p:sp>
      <p:sp>
        <p:nvSpPr>
          <p:cNvPr id="271" name="Google Shape;271;g2145372eafe_0_71"/>
          <p:cNvSpPr txBox="1"/>
          <p:nvPr/>
        </p:nvSpPr>
        <p:spPr>
          <a:xfrm>
            <a:off x="504950" y="1499125"/>
            <a:ext cx="4733700" cy="43341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2000"/>
              <a:buFont typeface="Arial"/>
              <a:buNone/>
            </a:pPr>
            <a:r>
              <a:rPr b="1" i="0" lang="vi-VN" sz="2000" u="none" cap="none" strike="noStrike">
                <a:solidFill>
                  <a:schemeClr val="dk1"/>
                </a:solidFill>
                <a:latin typeface="Arial"/>
                <a:ea typeface="Arial"/>
                <a:cs typeface="Arial"/>
                <a:sym typeface="Arial"/>
              </a:rPr>
              <a:t>Môi trường lập trình</a:t>
            </a:r>
            <a:endParaRPr b="1" i="0" sz="2000" u="none" cap="none" strike="noStrike">
              <a:solidFill>
                <a:schemeClr val="dk1"/>
              </a:solidFill>
              <a:latin typeface="Arial"/>
              <a:ea typeface="Arial"/>
              <a:cs typeface="Arial"/>
              <a:sym typeface="Arial"/>
            </a:endParaRPr>
          </a:p>
          <a:p>
            <a:pPr indent="-387350" lvl="0" marL="457200" marR="0" rtl="0" algn="l">
              <a:lnSpc>
                <a:spcPct val="115000"/>
              </a:lnSpc>
              <a:spcBef>
                <a:spcPts val="0"/>
              </a:spcBef>
              <a:spcAft>
                <a:spcPts val="0"/>
              </a:spcAft>
              <a:buClr>
                <a:schemeClr val="dk1"/>
              </a:buClr>
              <a:buSzPts val="2500"/>
              <a:buFont typeface="Arial"/>
              <a:buChar char="-"/>
            </a:pPr>
            <a:r>
              <a:rPr b="0" i="0" lang="vi-VN" sz="2000" u="none" cap="none" strike="noStrike">
                <a:solidFill>
                  <a:schemeClr val="dk1"/>
                </a:solidFill>
                <a:latin typeface="Arial"/>
                <a:ea typeface="Arial"/>
                <a:cs typeface="Arial"/>
                <a:sym typeface="Arial"/>
              </a:rPr>
              <a:t>Remote: Colab/ Kaggle</a:t>
            </a:r>
            <a:endParaRPr b="0" i="0" sz="2000" u="none" cap="none" strike="noStrike">
              <a:solidFill>
                <a:schemeClr val="dk1"/>
              </a:solidFill>
              <a:latin typeface="Arial"/>
              <a:ea typeface="Arial"/>
              <a:cs typeface="Arial"/>
              <a:sym typeface="Arial"/>
            </a:endParaRPr>
          </a:p>
          <a:p>
            <a:pPr indent="-387350" lvl="0" marL="457200" marR="0" rtl="0" algn="l">
              <a:lnSpc>
                <a:spcPct val="115000"/>
              </a:lnSpc>
              <a:spcBef>
                <a:spcPts val="0"/>
              </a:spcBef>
              <a:spcAft>
                <a:spcPts val="0"/>
              </a:spcAft>
              <a:buClr>
                <a:schemeClr val="dk1"/>
              </a:buClr>
              <a:buSzPts val="2500"/>
              <a:buFont typeface="Arial"/>
              <a:buChar char="-"/>
            </a:pPr>
            <a:r>
              <a:rPr b="0" i="0" lang="vi-VN" sz="2000" u="none" cap="none" strike="noStrike">
                <a:solidFill>
                  <a:schemeClr val="dk1"/>
                </a:solidFill>
                <a:latin typeface="Arial"/>
                <a:ea typeface="Arial"/>
                <a:cs typeface="Arial"/>
                <a:sym typeface="Arial"/>
              </a:rPr>
              <a:t>Local: </a:t>
            </a:r>
            <a:endParaRPr b="0" i="0" sz="2000" u="none" cap="none" strike="noStrike">
              <a:solidFill>
                <a:schemeClr val="dk1"/>
              </a:solidFill>
              <a:latin typeface="Arial"/>
              <a:ea typeface="Arial"/>
              <a:cs typeface="Arial"/>
              <a:sym typeface="Arial"/>
            </a:endParaRPr>
          </a:p>
          <a:p>
            <a:pPr indent="-387350" lvl="1" marL="914400" marR="0" rtl="0" algn="l">
              <a:lnSpc>
                <a:spcPct val="115000"/>
              </a:lnSpc>
              <a:spcBef>
                <a:spcPts val="0"/>
              </a:spcBef>
              <a:spcAft>
                <a:spcPts val="0"/>
              </a:spcAft>
              <a:buClr>
                <a:schemeClr val="dk1"/>
              </a:buClr>
              <a:buSzPts val="2500"/>
              <a:buFont typeface="Arial"/>
              <a:buChar char="-"/>
            </a:pPr>
            <a:r>
              <a:rPr b="0" i="0" lang="vi-VN" sz="2000" u="none" cap="none" strike="noStrike">
                <a:solidFill>
                  <a:schemeClr val="dk1"/>
                </a:solidFill>
                <a:latin typeface="Arial"/>
                <a:ea typeface="Arial"/>
                <a:cs typeface="Arial"/>
                <a:sym typeface="Arial"/>
              </a:rPr>
              <a:t>ENV: Conda</a:t>
            </a:r>
            <a:endParaRPr b="0" i="0" sz="2000" u="none" cap="none" strike="noStrike">
              <a:solidFill>
                <a:schemeClr val="dk1"/>
              </a:solidFill>
              <a:latin typeface="Arial"/>
              <a:ea typeface="Arial"/>
              <a:cs typeface="Arial"/>
              <a:sym typeface="Arial"/>
            </a:endParaRPr>
          </a:p>
          <a:p>
            <a:pPr indent="-355600" lvl="1" marL="914400" marR="0" rtl="0" algn="l">
              <a:lnSpc>
                <a:spcPct val="115000"/>
              </a:lnSpc>
              <a:spcBef>
                <a:spcPts val="0"/>
              </a:spcBef>
              <a:spcAft>
                <a:spcPts val="0"/>
              </a:spcAft>
              <a:buClr>
                <a:schemeClr val="dk1"/>
              </a:buClr>
              <a:buSzPts val="2000"/>
              <a:buFont typeface="Arial"/>
              <a:buChar char="-"/>
            </a:pPr>
            <a:r>
              <a:rPr b="0" i="0" lang="vi-VN" sz="2000" u="none" cap="none" strike="noStrike">
                <a:solidFill>
                  <a:schemeClr val="dk1"/>
                </a:solidFill>
                <a:latin typeface="Arial"/>
                <a:ea typeface="Arial"/>
                <a:cs typeface="Arial"/>
                <a:sym typeface="Arial"/>
              </a:rPr>
              <a:t>IDE: vscode/ pycharm</a:t>
            </a:r>
            <a:endParaRPr b="0" i="0" sz="20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vi-VN" sz="2000" u="none" cap="none" strike="noStrike">
                <a:solidFill>
                  <a:schemeClr val="dk1"/>
                </a:solidFill>
                <a:latin typeface="Arial"/>
                <a:ea typeface="Arial"/>
                <a:cs typeface="Arial"/>
                <a:sym typeface="Arial"/>
              </a:rPr>
              <a:t>&lt;write code -&gt; compile -&gt; run&gt;</a:t>
            </a:r>
            <a:endParaRPr b="0" i="0" sz="2000" u="none" cap="none" strike="noStrike">
              <a:solidFill>
                <a:schemeClr val="dk1"/>
              </a:solidFill>
              <a:latin typeface="Arial"/>
              <a:ea typeface="Arial"/>
              <a:cs typeface="Arial"/>
              <a:sym typeface="Arial"/>
            </a:endParaRPr>
          </a:p>
          <a:p>
            <a:pPr indent="0" lvl="0" marL="0" marR="0" rtl="0" algn="l">
              <a:lnSpc>
                <a:spcPct val="115000"/>
              </a:lnSpc>
              <a:spcBef>
                <a:spcPts val="1000"/>
              </a:spcBef>
              <a:spcAft>
                <a:spcPts val="0"/>
              </a:spcAft>
              <a:buClr>
                <a:schemeClr val="dk1"/>
              </a:buClr>
              <a:buSzPts val="1100"/>
              <a:buFont typeface="Arial"/>
              <a:buNone/>
            </a:pPr>
            <a:r>
              <a:rPr b="1" i="0" lang="vi-VN" sz="2000" u="none" cap="none" strike="noStrike">
                <a:solidFill>
                  <a:schemeClr val="dk1"/>
                </a:solidFill>
                <a:latin typeface="Arial"/>
                <a:ea typeface="Arial"/>
                <a:cs typeface="Arial"/>
                <a:sym typeface="Arial"/>
              </a:rPr>
              <a:t>Một số trang web hữu dụng cho</a:t>
            </a:r>
            <a:br>
              <a:rPr b="1" i="0" lang="vi-VN" sz="2000" u="none" cap="none" strike="noStrike">
                <a:solidFill>
                  <a:schemeClr val="dk1"/>
                </a:solidFill>
                <a:latin typeface="Arial"/>
                <a:ea typeface="Arial"/>
                <a:cs typeface="Arial"/>
                <a:sym typeface="Arial"/>
              </a:rPr>
            </a:br>
            <a:r>
              <a:rPr b="1" i="0" lang="vi-VN" sz="2000" u="none" cap="none" strike="noStrike">
                <a:solidFill>
                  <a:schemeClr val="dk1"/>
                </a:solidFill>
                <a:latin typeface="Arial"/>
                <a:ea typeface="Arial"/>
                <a:cs typeface="Arial"/>
                <a:sym typeface="Arial"/>
              </a:rPr>
              <a:t>tìm kiếm và debug</a:t>
            </a:r>
            <a:endParaRPr b="1" i="0" sz="2000" u="none" cap="none" strike="noStrike">
              <a:solidFill>
                <a:schemeClr val="dk1"/>
              </a:solidFill>
              <a:latin typeface="Arial"/>
              <a:ea typeface="Arial"/>
              <a:cs typeface="Arial"/>
              <a:sym typeface="Arial"/>
            </a:endParaRPr>
          </a:p>
          <a:p>
            <a:pPr indent="-355600" lvl="0" marL="457200" marR="0" rtl="0" algn="l">
              <a:lnSpc>
                <a:spcPct val="115000"/>
              </a:lnSpc>
              <a:spcBef>
                <a:spcPts val="0"/>
              </a:spcBef>
              <a:spcAft>
                <a:spcPts val="0"/>
              </a:spcAft>
              <a:buClr>
                <a:schemeClr val="dk1"/>
              </a:buClr>
              <a:buSzPts val="2000"/>
              <a:buFont typeface="Arial"/>
              <a:buChar char="-"/>
            </a:pPr>
            <a:r>
              <a:rPr b="0" i="0" lang="vi-VN" sz="2000" u="none" cap="none" strike="noStrike">
                <a:solidFill>
                  <a:schemeClr val="dk1"/>
                </a:solidFill>
                <a:latin typeface="Arial"/>
                <a:ea typeface="Arial"/>
                <a:cs typeface="Arial"/>
                <a:sym typeface="Arial"/>
              </a:rPr>
              <a:t>https://stackoverflow.com/</a:t>
            </a:r>
            <a:endParaRPr b="0" i="0" sz="2000" u="none" cap="none" strike="noStrike">
              <a:solidFill>
                <a:schemeClr val="dk1"/>
              </a:solidFill>
              <a:latin typeface="Arial"/>
              <a:ea typeface="Arial"/>
              <a:cs typeface="Arial"/>
              <a:sym typeface="Arial"/>
            </a:endParaRPr>
          </a:p>
          <a:p>
            <a:pPr indent="-355600" lvl="0" marL="457200" marR="0" rtl="0" algn="l">
              <a:lnSpc>
                <a:spcPct val="115000"/>
              </a:lnSpc>
              <a:spcBef>
                <a:spcPts val="0"/>
              </a:spcBef>
              <a:spcAft>
                <a:spcPts val="0"/>
              </a:spcAft>
              <a:buClr>
                <a:schemeClr val="dk1"/>
              </a:buClr>
              <a:buSzPts val="2000"/>
              <a:buFont typeface="Arial"/>
              <a:buChar char="-"/>
            </a:pPr>
            <a:r>
              <a:rPr b="0" i="0" lang="vi-VN" sz="2000" u="none" cap="none" strike="noStrike">
                <a:solidFill>
                  <a:schemeClr val="dk1"/>
                </a:solidFill>
                <a:latin typeface="Arial"/>
                <a:ea typeface="Arial"/>
                <a:cs typeface="Arial"/>
                <a:sym typeface="Arial"/>
              </a:rPr>
              <a:t>Lưu trữ mã nguồn: https://github.com/</a:t>
            </a:r>
            <a:endParaRPr b="0" i="0" sz="2000" u="none" cap="none" strike="noStrike">
              <a:solidFill>
                <a:schemeClr val="dk1"/>
              </a:solidFill>
              <a:latin typeface="Arial"/>
              <a:ea typeface="Arial"/>
              <a:cs typeface="Arial"/>
              <a:sym typeface="Arial"/>
            </a:endParaRPr>
          </a:p>
        </p:txBody>
      </p:sp>
      <p:pic>
        <p:nvPicPr>
          <p:cNvPr id="272" name="Google Shape;272;g2145372eafe_0_71"/>
          <p:cNvPicPr preferRelativeResize="0"/>
          <p:nvPr/>
        </p:nvPicPr>
        <p:blipFill rotWithShape="1">
          <a:blip r:embed="rId4">
            <a:alphaModFix/>
          </a:blip>
          <a:srcRect b="0" l="0" r="0" t="0"/>
          <a:stretch/>
        </p:blipFill>
        <p:spPr>
          <a:xfrm>
            <a:off x="5383650" y="1102400"/>
            <a:ext cx="3415549" cy="2135854"/>
          </a:xfrm>
          <a:prstGeom prst="rect">
            <a:avLst/>
          </a:prstGeom>
          <a:noFill/>
          <a:ln>
            <a:noFill/>
          </a:ln>
        </p:spPr>
      </p:pic>
      <p:pic>
        <p:nvPicPr>
          <p:cNvPr id="273" name="Google Shape;273;g2145372eafe_0_71"/>
          <p:cNvPicPr preferRelativeResize="0"/>
          <p:nvPr/>
        </p:nvPicPr>
        <p:blipFill rotWithShape="1">
          <a:blip r:embed="rId5">
            <a:alphaModFix/>
          </a:blip>
          <a:srcRect b="0" l="0" r="0" t="0"/>
          <a:stretch/>
        </p:blipFill>
        <p:spPr>
          <a:xfrm>
            <a:off x="5383638" y="3728423"/>
            <a:ext cx="2536100" cy="1990825"/>
          </a:xfrm>
          <a:prstGeom prst="rect">
            <a:avLst/>
          </a:prstGeom>
          <a:noFill/>
          <a:ln>
            <a:noFill/>
          </a:ln>
        </p:spPr>
      </p:pic>
      <p:pic>
        <p:nvPicPr>
          <p:cNvPr id="274" name="Google Shape;274;g2145372eafe_0_71"/>
          <p:cNvPicPr preferRelativeResize="0"/>
          <p:nvPr/>
        </p:nvPicPr>
        <p:blipFill rotWithShape="1">
          <a:blip r:embed="rId6">
            <a:alphaModFix/>
          </a:blip>
          <a:srcRect b="0" l="0" r="0" t="0"/>
          <a:stretch/>
        </p:blipFill>
        <p:spPr>
          <a:xfrm>
            <a:off x="8044375" y="3870413"/>
            <a:ext cx="754826" cy="754825"/>
          </a:xfrm>
          <a:prstGeom prst="rect">
            <a:avLst/>
          </a:prstGeom>
          <a:noFill/>
          <a:ln>
            <a:noFill/>
          </a:ln>
        </p:spPr>
      </p:pic>
      <p:pic>
        <p:nvPicPr>
          <p:cNvPr id="275" name="Google Shape;275;g2145372eafe_0_71"/>
          <p:cNvPicPr preferRelativeResize="0"/>
          <p:nvPr/>
        </p:nvPicPr>
        <p:blipFill rotWithShape="1">
          <a:blip r:embed="rId7">
            <a:alphaModFix/>
          </a:blip>
          <a:srcRect b="0" l="0" r="0" t="0"/>
          <a:stretch/>
        </p:blipFill>
        <p:spPr>
          <a:xfrm>
            <a:off x="8044363" y="4883238"/>
            <a:ext cx="754825" cy="7548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9" name="Shape 279"/>
        <p:cNvGrpSpPr/>
        <p:nvPr/>
      </p:nvGrpSpPr>
      <p:grpSpPr>
        <a:xfrm>
          <a:off x="0" y="0"/>
          <a:ext cx="0" cy="0"/>
          <a:chOff x="0" y="0"/>
          <a:chExt cx="0" cy="0"/>
        </a:xfrm>
      </p:grpSpPr>
      <p:sp>
        <p:nvSpPr>
          <p:cNvPr id="280" name="Google Shape;280;g22c6f194d4b_6_0"/>
          <p:cNvSpPr txBox="1"/>
          <p:nvPr/>
        </p:nvSpPr>
        <p:spPr>
          <a:xfrm>
            <a:off x="248400" y="150525"/>
            <a:ext cx="9144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vi-VN" sz="2400" u="none" cap="none" strike="noStrike">
                <a:solidFill>
                  <a:schemeClr val="lt1"/>
                </a:solidFill>
                <a:latin typeface="Arial"/>
                <a:ea typeface="Arial"/>
                <a:cs typeface="Arial"/>
                <a:sym typeface="Arial"/>
              </a:rPr>
              <a:t>Các chủ đề trong khóa học</a:t>
            </a:r>
            <a:endParaRPr b="0" i="0" sz="2400" u="none" cap="none" strike="noStrike">
              <a:solidFill>
                <a:schemeClr val="lt1"/>
              </a:solidFill>
              <a:latin typeface="Arial"/>
              <a:ea typeface="Arial"/>
              <a:cs typeface="Arial"/>
              <a:sym typeface="Arial"/>
            </a:endParaRPr>
          </a:p>
        </p:txBody>
      </p:sp>
      <p:sp>
        <p:nvSpPr>
          <p:cNvPr id="281" name="Google Shape;281;g22c6f194d4b_6_0"/>
          <p:cNvSpPr txBox="1"/>
          <p:nvPr/>
        </p:nvSpPr>
        <p:spPr>
          <a:xfrm>
            <a:off x="373200" y="954725"/>
            <a:ext cx="8134200" cy="477000"/>
          </a:xfrm>
          <a:prstGeom prst="rect">
            <a:avLst/>
          </a:prstGeom>
          <a:noFill/>
          <a:ln>
            <a:noFill/>
          </a:ln>
        </p:spPr>
        <p:txBody>
          <a:bodyPr anchorCtr="0" anchor="t" bIns="45700" lIns="91425" spcFirstLastPara="1" rIns="91425" wrap="square" tIns="45700">
            <a:spAutoFit/>
          </a:bodyPr>
          <a:lstStyle/>
          <a:p>
            <a:pPr indent="-387350" lvl="0" marL="457200" marR="0" rtl="0" algn="l">
              <a:lnSpc>
                <a:spcPct val="100000"/>
              </a:lnSpc>
              <a:spcBef>
                <a:spcPts val="0"/>
              </a:spcBef>
              <a:spcAft>
                <a:spcPts val="0"/>
              </a:spcAft>
              <a:buClr>
                <a:schemeClr val="dk1"/>
              </a:buClr>
              <a:buSzPts val="2500"/>
              <a:buFont typeface="Nunito"/>
              <a:buChar char="❏"/>
            </a:pPr>
            <a:r>
              <a:rPr b="0" i="0" lang="vi-VN" sz="2500" u="none" cap="none" strike="noStrike">
                <a:solidFill>
                  <a:schemeClr val="dk1"/>
                </a:solidFill>
                <a:latin typeface="Nunito"/>
                <a:ea typeface="Nunito"/>
                <a:cs typeface="Nunito"/>
                <a:sym typeface="Nunito"/>
              </a:rPr>
              <a:t>B. Công cụ lập trình</a:t>
            </a:r>
            <a:endParaRPr b="0" i="0" sz="2000" u="none" cap="none" strike="noStrike">
              <a:solidFill>
                <a:schemeClr val="dk1"/>
              </a:solidFill>
              <a:latin typeface="Arial"/>
              <a:ea typeface="Arial"/>
              <a:cs typeface="Arial"/>
              <a:sym typeface="Arial"/>
            </a:endParaRPr>
          </a:p>
        </p:txBody>
      </p:sp>
      <p:sp>
        <p:nvSpPr>
          <p:cNvPr id="282" name="Google Shape;282;g22c6f194d4b_6_0"/>
          <p:cNvSpPr txBox="1"/>
          <p:nvPr/>
        </p:nvSpPr>
        <p:spPr>
          <a:xfrm>
            <a:off x="504950" y="1499125"/>
            <a:ext cx="4878600" cy="1108200"/>
          </a:xfrm>
          <a:prstGeom prst="rect">
            <a:avLst/>
          </a:prstGeom>
          <a:noFill/>
          <a:ln>
            <a:noFill/>
          </a:ln>
        </p:spPr>
        <p:txBody>
          <a:bodyPr anchorCtr="0" anchor="t" bIns="45700" lIns="91425" spcFirstLastPara="1" rIns="91425" wrap="square" tIns="45700">
            <a:spAutoFit/>
          </a:bodyPr>
          <a:lstStyle/>
          <a:p>
            <a:pPr indent="-355600" lvl="0" marL="457200" marR="0" rtl="0" algn="l">
              <a:lnSpc>
                <a:spcPct val="115000"/>
              </a:lnSpc>
              <a:spcBef>
                <a:spcPts val="0"/>
              </a:spcBef>
              <a:spcAft>
                <a:spcPts val="0"/>
              </a:spcAft>
              <a:buClr>
                <a:schemeClr val="dk1"/>
              </a:buClr>
              <a:buSzPts val="2000"/>
              <a:buFont typeface="Arial"/>
              <a:buChar char="-"/>
            </a:pPr>
            <a:r>
              <a:rPr b="1" i="0" lang="vi-VN" sz="2000" u="none" cap="none" strike="noStrike">
                <a:solidFill>
                  <a:schemeClr val="dk1"/>
                </a:solidFill>
                <a:latin typeface="Arial"/>
                <a:ea typeface="Arial"/>
                <a:cs typeface="Arial"/>
                <a:sym typeface="Arial"/>
              </a:rPr>
              <a:t>Hướng dẫn cài đặt anaconda</a:t>
            </a:r>
            <a:endParaRPr b="1" i="0" sz="2000" u="none" cap="none" strike="noStrike">
              <a:solidFill>
                <a:schemeClr val="dk1"/>
              </a:solidFill>
              <a:latin typeface="Arial"/>
              <a:ea typeface="Arial"/>
              <a:cs typeface="Arial"/>
              <a:sym typeface="Arial"/>
            </a:endParaRPr>
          </a:p>
          <a:p>
            <a:pPr indent="-355600" lvl="1" marL="914400" marR="0" rtl="0" algn="l">
              <a:lnSpc>
                <a:spcPct val="115000"/>
              </a:lnSpc>
              <a:spcBef>
                <a:spcPts val="0"/>
              </a:spcBef>
              <a:spcAft>
                <a:spcPts val="0"/>
              </a:spcAft>
              <a:buClr>
                <a:schemeClr val="dk1"/>
              </a:buClr>
              <a:buSzPts val="2000"/>
              <a:buChar char="○"/>
            </a:pPr>
            <a:r>
              <a:rPr b="1" lang="vi-VN" sz="2000">
                <a:solidFill>
                  <a:schemeClr val="dk1"/>
                </a:solidFill>
              </a:rPr>
              <a:t>add path ok</a:t>
            </a:r>
            <a:endParaRPr b="1" sz="2000">
              <a:solidFill>
                <a:schemeClr val="dk1"/>
              </a:solidFill>
            </a:endParaRPr>
          </a:p>
          <a:p>
            <a:pPr indent="-355600" lvl="0" marL="457200" marR="0" rtl="0" algn="l">
              <a:lnSpc>
                <a:spcPct val="115000"/>
              </a:lnSpc>
              <a:spcBef>
                <a:spcPts val="0"/>
              </a:spcBef>
              <a:spcAft>
                <a:spcPts val="0"/>
              </a:spcAft>
              <a:buClr>
                <a:schemeClr val="dk1"/>
              </a:buClr>
              <a:buSzPts val="2000"/>
              <a:buFont typeface="Arial"/>
              <a:buChar char="-"/>
            </a:pPr>
            <a:r>
              <a:rPr b="1" i="0" lang="vi-VN" sz="2000" u="none" cap="none" strike="noStrike">
                <a:solidFill>
                  <a:schemeClr val="dk1"/>
                </a:solidFill>
                <a:latin typeface="Arial"/>
                <a:ea typeface="Arial"/>
                <a:cs typeface="Arial"/>
                <a:sym typeface="Arial"/>
              </a:rPr>
              <a:t>Hướng dẫn sử dụng Google Colab</a:t>
            </a:r>
            <a:endParaRPr b="1" i="0" sz="2000" u="none" cap="none" strike="noStrike">
              <a:solidFill>
                <a:schemeClr val="dk1"/>
              </a:solidFill>
              <a:latin typeface="Arial"/>
              <a:ea typeface="Arial"/>
              <a:cs typeface="Arial"/>
              <a:sym typeface="Arial"/>
            </a:endParaRPr>
          </a:p>
        </p:txBody>
      </p:sp>
      <p:pic>
        <p:nvPicPr>
          <p:cNvPr id="283" name="Google Shape;283;g22c6f194d4b_6_0"/>
          <p:cNvPicPr preferRelativeResize="0"/>
          <p:nvPr/>
        </p:nvPicPr>
        <p:blipFill rotWithShape="1">
          <a:blip r:embed="rId4">
            <a:alphaModFix/>
          </a:blip>
          <a:srcRect b="0" l="0" r="0" t="0"/>
          <a:stretch/>
        </p:blipFill>
        <p:spPr>
          <a:xfrm>
            <a:off x="5383650" y="1102400"/>
            <a:ext cx="3415549" cy="2135854"/>
          </a:xfrm>
          <a:prstGeom prst="rect">
            <a:avLst/>
          </a:prstGeom>
          <a:noFill/>
          <a:ln>
            <a:noFill/>
          </a:ln>
        </p:spPr>
      </p:pic>
      <p:pic>
        <p:nvPicPr>
          <p:cNvPr id="284" name="Google Shape;284;g22c6f194d4b_6_0"/>
          <p:cNvPicPr preferRelativeResize="0"/>
          <p:nvPr/>
        </p:nvPicPr>
        <p:blipFill rotWithShape="1">
          <a:blip r:embed="rId5">
            <a:alphaModFix/>
          </a:blip>
          <a:srcRect b="0" l="0" r="0" t="0"/>
          <a:stretch/>
        </p:blipFill>
        <p:spPr>
          <a:xfrm>
            <a:off x="5383638" y="3728423"/>
            <a:ext cx="2536100" cy="1990825"/>
          </a:xfrm>
          <a:prstGeom prst="rect">
            <a:avLst/>
          </a:prstGeom>
          <a:noFill/>
          <a:ln>
            <a:noFill/>
          </a:ln>
        </p:spPr>
      </p:pic>
      <p:pic>
        <p:nvPicPr>
          <p:cNvPr id="285" name="Google Shape;285;g22c6f194d4b_6_0"/>
          <p:cNvPicPr preferRelativeResize="0"/>
          <p:nvPr/>
        </p:nvPicPr>
        <p:blipFill rotWithShape="1">
          <a:blip r:embed="rId6">
            <a:alphaModFix/>
          </a:blip>
          <a:srcRect b="0" l="0" r="0" t="0"/>
          <a:stretch/>
        </p:blipFill>
        <p:spPr>
          <a:xfrm>
            <a:off x="8044375" y="3870413"/>
            <a:ext cx="754826" cy="754825"/>
          </a:xfrm>
          <a:prstGeom prst="rect">
            <a:avLst/>
          </a:prstGeom>
          <a:noFill/>
          <a:ln>
            <a:noFill/>
          </a:ln>
        </p:spPr>
      </p:pic>
      <p:pic>
        <p:nvPicPr>
          <p:cNvPr id="286" name="Google Shape;286;g22c6f194d4b_6_0"/>
          <p:cNvPicPr preferRelativeResize="0"/>
          <p:nvPr/>
        </p:nvPicPr>
        <p:blipFill rotWithShape="1">
          <a:blip r:embed="rId7">
            <a:alphaModFix/>
          </a:blip>
          <a:srcRect b="0" l="0" r="0" t="0"/>
          <a:stretch/>
        </p:blipFill>
        <p:spPr>
          <a:xfrm>
            <a:off x="8044363" y="4883238"/>
            <a:ext cx="754825" cy="7548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0" name="Shape 290"/>
        <p:cNvGrpSpPr/>
        <p:nvPr/>
      </p:nvGrpSpPr>
      <p:grpSpPr>
        <a:xfrm>
          <a:off x="0" y="0"/>
          <a:ext cx="0" cy="0"/>
          <a:chOff x="0" y="0"/>
          <a:chExt cx="0" cy="0"/>
        </a:xfrm>
      </p:grpSpPr>
      <p:sp>
        <p:nvSpPr>
          <p:cNvPr id="291" name="Google Shape;291;g2145372eafe_0_23"/>
          <p:cNvSpPr txBox="1"/>
          <p:nvPr/>
        </p:nvSpPr>
        <p:spPr>
          <a:xfrm>
            <a:off x="304800" y="139783"/>
            <a:ext cx="5208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vi-VN" sz="2400" u="none" cap="none" strike="noStrike">
                <a:solidFill>
                  <a:schemeClr val="lt1"/>
                </a:solidFill>
                <a:latin typeface="Arial"/>
                <a:ea typeface="Arial"/>
                <a:cs typeface="Arial"/>
                <a:sym typeface="Arial"/>
              </a:rPr>
              <a:t>Install and try!</a:t>
            </a:r>
            <a:endParaRPr b="0" i="0" sz="2400" u="none" cap="none" strike="noStrike">
              <a:solidFill>
                <a:schemeClr val="lt1"/>
              </a:solidFill>
              <a:latin typeface="Arial"/>
              <a:ea typeface="Arial"/>
              <a:cs typeface="Arial"/>
              <a:sym typeface="Arial"/>
            </a:endParaRPr>
          </a:p>
        </p:txBody>
      </p:sp>
      <p:sp>
        <p:nvSpPr>
          <p:cNvPr id="292" name="Google Shape;292;g2145372eafe_0_23"/>
          <p:cNvSpPr txBox="1"/>
          <p:nvPr/>
        </p:nvSpPr>
        <p:spPr>
          <a:xfrm>
            <a:off x="504900" y="1669700"/>
            <a:ext cx="8134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293" name="Google Shape;293;g2145372eafe_0_23"/>
          <p:cNvSpPr txBox="1"/>
          <p:nvPr/>
        </p:nvSpPr>
        <p:spPr>
          <a:xfrm>
            <a:off x="373200" y="954725"/>
            <a:ext cx="8134200" cy="3671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vi-VN" sz="2000" u="none" cap="none" strike="noStrike">
                <a:solidFill>
                  <a:schemeClr val="dk1"/>
                </a:solidFill>
                <a:latin typeface="Arial"/>
                <a:ea typeface="Arial"/>
                <a:cs typeface="Arial"/>
                <a:sym typeface="Arial"/>
              </a:rPr>
              <a:t>First program: Print “Hello World!”</a:t>
            </a:r>
            <a:endParaRPr b="0" i="0" sz="20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000"/>
              <a:buFont typeface="Arial"/>
              <a:buNone/>
            </a:pPr>
            <a:r>
              <a:rPr b="0" i="0" lang="vi-VN" sz="2000" u="none" cap="none" strike="noStrike">
                <a:solidFill>
                  <a:schemeClr val="dk1"/>
                </a:solidFill>
                <a:latin typeface="Arial"/>
                <a:ea typeface="Arial"/>
                <a:cs typeface="Arial"/>
                <a:sym typeface="Arial"/>
              </a:rPr>
              <a:t>Demo</a:t>
            </a:r>
            <a:r>
              <a:rPr b="1" i="0" lang="vi-VN" sz="2000" u="none" cap="none" strike="noStrike">
                <a:solidFill>
                  <a:schemeClr val="dk1"/>
                </a:solidFill>
                <a:latin typeface="Arial"/>
                <a:ea typeface="Arial"/>
                <a:cs typeface="Arial"/>
                <a:sym typeface="Arial"/>
              </a:rPr>
              <a:t>:</a:t>
            </a:r>
            <a:endParaRPr b="1" i="0" sz="2000" u="none" cap="none" strike="noStrike">
              <a:solidFill>
                <a:schemeClr val="dk1"/>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2000"/>
              <a:buFont typeface="Arial"/>
              <a:buNone/>
            </a:pPr>
            <a:r>
              <a:rPr b="0" i="0" lang="vi-VN" sz="2000" u="none" cap="none" strike="noStrike">
                <a:solidFill>
                  <a:schemeClr val="dk1"/>
                </a:solidFill>
                <a:latin typeface="Arial"/>
                <a:ea typeface="Arial"/>
                <a:cs typeface="Arial"/>
                <a:sym typeface="Arial"/>
              </a:rPr>
              <a:t>Optimal theory and pair trading	</a:t>
            </a:r>
            <a:r>
              <a:rPr b="0" i="0" lang="vi-VN" sz="1500" u="sng" cap="none" strike="noStrike">
                <a:solidFill>
                  <a:schemeClr val="hlink"/>
                </a:solidFill>
                <a:latin typeface="Arial"/>
                <a:ea typeface="Arial"/>
                <a:cs typeface="Arial"/>
                <a:sym typeface="Arial"/>
                <a:hlinkClick r:id="rId4"/>
              </a:rPr>
              <a:t>https://colab.research.google.com/drive/12nG9h72zofhFK6zmoDsBHI-94Op5thWs#scrollTo=R4yn_G59RW-z</a:t>
            </a:r>
            <a:endParaRPr b="0" i="0" sz="1500" u="none" cap="none" strike="noStrike">
              <a:solidFill>
                <a:srgbClr val="1A1A1A"/>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500"/>
              <a:buFont typeface="Arial"/>
              <a:buNone/>
            </a:pPr>
            <a:r>
              <a:t/>
            </a:r>
            <a:endParaRPr b="0" i="0" sz="1500" u="none" cap="none" strike="noStrike">
              <a:solidFill>
                <a:srgbClr val="1A1A1A"/>
              </a:solidFill>
              <a:latin typeface="Arial"/>
              <a:ea typeface="Arial"/>
              <a:cs typeface="Arial"/>
              <a:sym typeface="Arial"/>
            </a:endParaRPr>
          </a:p>
          <a:p>
            <a:pPr indent="0" lvl="0" marL="0" marR="0" rtl="0" algn="l">
              <a:lnSpc>
                <a:spcPct val="115000"/>
              </a:lnSpc>
              <a:spcBef>
                <a:spcPts val="0"/>
              </a:spcBef>
              <a:spcAft>
                <a:spcPts val="0"/>
              </a:spcAft>
              <a:buClr>
                <a:schemeClr val="dk1"/>
              </a:buClr>
              <a:buSzPts val="1100"/>
              <a:buFont typeface="Arial"/>
              <a:buNone/>
            </a:pPr>
            <a:r>
              <a:rPr b="0" i="0" lang="vi-VN" sz="2000" u="none" cap="none" strike="noStrike">
                <a:solidFill>
                  <a:srgbClr val="1A1A1A"/>
                </a:solidFill>
                <a:latin typeface="Arial"/>
                <a:ea typeface="Arial"/>
                <a:cs typeface="Arial"/>
                <a:sym typeface="Arial"/>
              </a:rPr>
              <a:t>Backtesting</a:t>
            </a:r>
            <a:endParaRPr b="0" i="0" sz="2000" u="none" cap="none" strike="noStrike">
              <a:solidFill>
                <a:srgbClr val="1A1A1A"/>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500"/>
              <a:buFont typeface="Arial"/>
              <a:buNone/>
            </a:pPr>
            <a:r>
              <a:rPr b="0" i="0" lang="vi-VN" sz="1500" u="sng" cap="none" strike="noStrike">
                <a:solidFill>
                  <a:schemeClr val="hlink"/>
                </a:solidFill>
                <a:latin typeface="Arial"/>
                <a:ea typeface="Arial"/>
                <a:cs typeface="Arial"/>
                <a:sym typeface="Arial"/>
                <a:hlinkClick r:id="rId5"/>
              </a:rPr>
              <a:t>https://colab.research.google.com/drive/1dRNxjKTuC8hhZV71NedGp4QnasMZrtTs#scrollTo=186c942f-f550-43b6-aecf-2385ff4a07b3</a:t>
            </a:r>
            <a:endParaRPr b="0" i="0" sz="1500" u="none" cap="none" strike="noStrike">
              <a:solidFill>
                <a:srgbClr val="1A1A1A"/>
              </a:solidFill>
              <a:latin typeface="Arial"/>
              <a:ea typeface="Arial"/>
              <a:cs typeface="Arial"/>
              <a:sym typeface="Arial"/>
            </a:endParaRPr>
          </a:p>
          <a:p>
            <a:pPr indent="0" lvl="0" marL="0" marR="0" rtl="0" algn="l">
              <a:lnSpc>
                <a:spcPct val="115000"/>
              </a:lnSpc>
              <a:spcBef>
                <a:spcPts val="0"/>
              </a:spcBef>
              <a:spcAft>
                <a:spcPts val="0"/>
              </a:spcAft>
              <a:buClr>
                <a:srgbClr val="000000"/>
              </a:buClr>
              <a:buSzPts val="1500"/>
              <a:buFont typeface="Arial"/>
              <a:buNone/>
            </a:pPr>
            <a:r>
              <a:t/>
            </a:r>
            <a:endParaRPr b="0" i="0" sz="1500" u="none" cap="none" strike="noStrike">
              <a:solidFill>
                <a:srgbClr val="1A1A1A"/>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7" name="Shape 297"/>
        <p:cNvGrpSpPr/>
        <p:nvPr/>
      </p:nvGrpSpPr>
      <p:grpSpPr>
        <a:xfrm>
          <a:off x="0" y="0"/>
          <a:ext cx="0" cy="0"/>
          <a:chOff x="0" y="0"/>
          <a:chExt cx="0" cy="0"/>
        </a:xfrm>
      </p:grpSpPr>
      <p:sp>
        <p:nvSpPr>
          <p:cNvPr id="298" name="Google Shape;298;g22c6f194d4b_0_14"/>
          <p:cNvSpPr txBox="1"/>
          <p:nvPr/>
        </p:nvSpPr>
        <p:spPr>
          <a:xfrm>
            <a:off x="304800" y="139783"/>
            <a:ext cx="5208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vi-VN" sz="2400" u="none" cap="none" strike="noStrike">
                <a:solidFill>
                  <a:schemeClr val="lt1"/>
                </a:solidFill>
                <a:latin typeface="Arial"/>
                <a:ea typeface="Arial"/>
                <a:cs typeface="Arial"/>
                <a:sym typeface="Arial"/>
              </a:rPr>
              <a:t>Phương pháp học</a:t>
            </a:r>
            <a:endParaRPr b="0" i="0" sz="2400" u="none" cap="none" strike="noStrike">
              <a:solidFill>
                <a:schemeClr val="lt1"/>
              </a:solidFill>
              <a:latin typeface="Arial"/>
              <a:ea typeface="Arial"/>
              <a:cs typeface="Arial"/>
              <a:sym typeface="Arial"/>
            </a:endParaRPr>
          </a:p>
        </p:txBody>
      </p:sp>
      <p:sp>
        <p:nvSpPr>
          <p:cNvPr id="299" name="Google Shape;299;g22c6f194d4b_0_14"/>
          <p:cNvSpPr txBox="1"/>
          <p:nvPr/>
        </p:nvSpPr>
        <p:spPr>
          <a:xfrm>
            <a:off x="504900" y="1669700"/>
            <a:ext cx="81342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
        <p:nvSpPr>
          <p:cNvPr id="300" name="Google Shape;300;g22c6f194d4b_0_14"/>
          <p:cNvSpPr txBox="1"/>
          <p:nvPr/>
        </p:nvSpPr>
        <p:spPr>
          <a:xfrm>
            <a:off x="373200" y="954725"/>
            <a:ext cx="8134200" cy="33351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500"/>
              <a:buFont typeface="Arial"/>
              <a:buNone/>
            </a:pPr>
            <a:r>
              <a:rPr b="1" i="0" lang="vi-VN" sz="1500" u="none" cap="none" strike="noStrike">
                <a:solidFill>
                  <a:schemeClr val="dk1"/>
                </a:solidFill>
                <a:latin typeface="Nunito"/>
                <a:ea typeface="Nunito"/>
                <a:cs typeface="Nunito"/>
                <a:sym typeface="Nunito"/>
              </a:rPr>
              <a:t>Trên lớp giảng viên sẽ:</a:t>
            </a:r>
            <a:endParaRPr b="1" i="0" sz="1500" u="none" cap="none" strike="noStrike">
              <a:solidFill>
                <a:schemeClr val="dk1"/>
              </a:solidFill>
              <a:latin typeface="Nunito"/>
              <a:ea typeface="Nunito"/>
              <a:cs typeface="Nunito"/>
              <a:sym typeface="Nunito"/>
            </a:endParaRPr>
          </a:p>
          <a:p>
            <a:pPr indent="-323850" lvl="0" marL="457200" marR="0" rtl="0" algn="l">
              <a:lnSpc>
                <a:spcPct val="100000"/>
              </a:lnSpc>
              <a:spcBef>
                <a:spcPts val="1600"/>
              </a:spcBef>
              <a:spcAft>
                <a:spcPts val="0"/>
              </a:spcAft>
              <a:buClr>
                <a:schemeClr val="dk1"/>
              </a:buClr>
              <a:buSzPts val="1500"/>
              <a:buFont typeface="Nunito"/>
              <a:buChar char="-"/>
            </a:pPr>
            <a:r>
              <a:rPr b="1" i="0" lang="vi-VN" sz="1500" u="none" cap="none" strike="noStrike">
                <a:solidFill>
                  <a:schemeClr val="dk1"/>
                </a:solidFill>
                <a:latin typeface="Nunito"/>
                <a:ea typeface="Nunito"/>
                <a:cs typeface="Nunito"/>
                <a:sym typeface="Nunito"/>
              </a:rPr>
              <a:t>Dạy lý thuyết</a:t>
            </a:r>
            <a:endParaRPr b="1" i="0" sz="1500" u="none" cap="none" strike="noStrike">
              <a:solidFill>
                <a:schemeClr val="dk1"/>
              </a:solidFill>
              <a:latin typeface="Nunito"/>
              <a:ea typeface="Nunito"/>
              <a:cs typeface="Nunito"/>
              <a:sym typeface="Nunito"/>
            </a:endParaRPr>
          </a:p>
          <a:p>
            <a:pPr indent="-323850" lvl="0" marL="457200" marR="0" rtl="0" algn="l">
              <a:lnSpc>
                <a:spcPct val="100000"/>
              </a:lnSpc>
              <a:spcBef>
                <a:spcPts val="0"/>
              </a:spcBef>
              <a:spcAft>
                <a:spcPts val="0"/>
              </a:spcAft>
              <a:buClr>
                <a:schemeClr val="dk1"/>
              </a:buClr>
              <a:buSzPts val="1500"/>
              <a:buFont typeface="Nunito"/>
              <a:buChar char="-"/>
            </a:pPr>
            <a:r>
              <a:rPr b="1" i="0" lang="vi-VN" sz="1500" u="none" cap="none" strike="noStrike">
                <a:solidFill>
                  <a:schemeClr val="dk1"/>
                </a:solidFill>
                <a:latin typeface="Nunito"/>
                <a:ea typeface="Nunito"/>
                <a:cs typeface="Nunito"/>
                <a:sym typeface="Nunito"/>
              </a:rPr>
              <a:t>Demo cách thực hiện</a:t>
            </a:r>
            <a:endParaRPr b="1" i="0" sz="1500" u="none" cap="none" strike="noStrike">
              <a:solidFill>
                <a:schemeClr val="dk1"/>
              </a:solidFill>
              <a:latin typeface="Nunito"/>
              <a:ea typeface="Nunito"/>
              <a:cs typeface="Nunito"/>
              <a:sym typeface="Nunito"/>
            </a:endParaRPr>
          </a:p>
          <a:p>
            <a:pPr indent="0" lvl="0" marL="0" marR="0" rtl="0" algn="l">
              <a:lnSpc>
                <a:spcPct val="100000"/>
              </a:lnSpc>
              <a:spcBef>
                <a:spcPts val="1600"/>
              </a:spcBef>
              <a:spcAft>
                <a:spcPts val="0"/>
              </a:spcAft>
              <a:buClr>
                <a:schemeClr val="dk1"/>
              </a:buClr>
              <a:buSzPts val="1500"/>
              <a:buFont typeface="Arial"/>
              <a:buNone/>
            </a:pPr>
            <a:r>
              <a:rPr b="1" i="0" lang="vi-VN" sz="1500" u="none" cap="none" strike="noStrike">
                <a:solidFill>
                  <a:schemeClr val="dk1"/>
                </a:solidFill>
                <a:latin typeface="Nunito"/>
                <a:ea typeface="Nunito"/>
                <a:cs typeface="Nunito"/>
                <a:sym typeface="Nunito"/>
              </a:rPr>
              <a:t>Sau buổi học, học viên sẽ:</a:t>
            </a:r>
            <a:endParaRPr b="1" i="0" sz="1500" u="none" cap="none" strike="noStrike">
              <a:solidFill>
                <a:schemeClr val="dk1"/>
              </a:solidFill>
              <a:latin typeface="Nunito"/>
              <a:ea typeface="Nunito"/>
              <a:cs typeface="Nunito"/>
              <a:sym typeface="Nunito"/>
            </a:endParaRPr>
          </a:p>
          <a:p>
            <a:pPr indent="-323850" lvl="0" marL="457200" marR="0" rtl="0" algn="l">
              <a:lnSpc>
                <a:spcPct val="100000"/>
              </a:lnSpc>
              <a:spcBef>
                <a:spcPts val="1600"/>
              </a:spcBef>
              <a:spcAft>
                <a:spcPts val="0"/>
              </a:spcAft>
              <a:buClr>
                <a:schemeClr val="dk1"/>
              </a:buClr>
              <a:buSzPts val="1500"/>
              <a:buFont typeface="Nunito"/>
              <a:buChar char="-"/>
            </a:pPr>
            <a:r>
              <a:rPr b="1" i="0" lang="vi-VN" sz="1500" u="none" cap="none" strike="noStrike">
                <a:solidFill>
                  <a:schemeClr val="dk1"/>
                </a:solidFill>
                <a:latin typeface="Nunito"/>
                <a:ea typeface="Nunito"/>
                <a:cs typeface="Nunito"/>
                <a:sym typeface="Nunito"/>
              </a:rPr>
              <a:t>Xem lại demo</a:t>
            </a:r>
            <a:endParaRPr b="1" i="0" sz="1500" u="none" cap="none" strike="noStrike">
              <a:solidFill>
                <a:schemeClr val="dk1"/>
              </a:solidFill>
              <a:latin typeface="Nunito"/>
              <a:ea typeface="Nunito"/>
              <a:cs typeface="Nunito"/>
              <a:sym typeface="Nunito"/>
            </a:endParaRPr>
          </a:p>
          <a:p>
            <a:pPr indent="-323850" lvl="0" marL="457200" marR="0" rtl="0" algn="l">
              <a:lnSpc>
                <a:spcPct val="100000"/>
              </a:lnSpc>
              <a:spcBef>
                <a:spcPts val="0"/>
              </a:spcBef>
              <a:spcAft>
                <a:spcPts val="0"/>
              </a:spcAft>
              <a:buClr>
                <a:schemeClr val="dk1"/>
              </a:buClr>
              <a:buSzPts val="1500"/>
              <a:buFont typeface="Nunito"/>
              <a:buChar char="-"/>
            </a:pPr>
            <a:r>
              <a:rPr b="1" i="0" lang="vi-VN" sz="1500" u="none" cap="none" strike="noStrike">
                <a:solidFill>
                  <a:schemeClr val="dk1"/>
                </a:solidFill>
                <a:latin typeface="Nunito"/>
                <a:ea typeface="Nunito"/>
                <a:cs typeface="Nunito"/>
                <a:sym typeface="Nunito"/>
              </a:rPr>
              <a:t>Làm bài tập thực hành</a:t>
            </a:r>
            <a:endParaRPr b="1" i="0" sz="1500" u="none" cap="none" strike="noStrike">
              <a:solidFill>
                <a:schemeClr val="dk1"/>
              </a:solidFill>
              <a:latin typeface="Nunito"/>
              <a:ea typeface="Nunito"/>
              <a:cs typeface="Nunito"/>
              <a:sym typeface="Nunito"/>
            </a:endParaRPr>
          </a:p>
          <a:p>
            <a:pPr indent="0" lvl="0" marL="0" marR="0" rtl="0" algn="l">
              <a:lnSpc>
                <a:spcPct val="100000"/>
              </a:lnSpc>
              <a:spcBef>
                <a:spcPts val="1600"/>
              </a:spcBef>
              <a:spcAft>
                <a:spcPts val="0"/>
              </a:spcAft>
              <a:buClr>
                <a:schemeClr val="dk1"/>
              </a:buClr>
              <a:buSzPts val="2000"/>
              <a:buFont typeface="Arial"/>
              <a:buNone/>
            </a:pPr>
            <a:r>
              <a:t/>
            </a:r>
            <a:endParaRPr b="1" i="0" sz="2000" u="none" cap="none" strike="noStrike">
              <a:solidFill>
                <a:schemeClr val="dk1"/>
              </a:solidFill>
              <a:latin typeface="Maven Pro"/>
              <a:ea typeface="Maven Pro"/>
              <a:cs typeface="Maven Pro"/>
              <a:sym typeface="Maven Pro"/>
            </a:endParaRPr>
          </a:p>
          <a:p>
            <a:pPr indent="0" lvl="0" marL="0" marR="0" rtl="0" algn="l">
              <a:lnSpc>
                <a:spcPct val="100000"/>
              </a:lnSpc>
              <a:spcBef>
                <a:spcPts val="1600"/>
              </a:spcBef>
              <a:spcAft>
                <a:spcPts val="0"/>
              </a:spcAft>
              <a:buClr>
                <a:schemeClr val="dk1"/>
              </a:buClr>
              <a:buSzPts val="1400"/>
              <a:buFont typeface="Arial"/>
              <a:buNone/>
            </a:pPr>
            <a:r>
              <a:t/>
            </a:r>
            <a:endParaRPr b="0" i="0" sz="1400" u="none" cap="none" strike="noStrike">
              <a:solidFill>
                <a:schemeClr val="dk1"/>
              </a:solidFill>
              <a:latin typeface="Lato"/>
              <a:ea typeface="Lato"/>
              <a:cs typeface="Lato"/>
              <a:sym typeface="Lato"/>
            </a:endParaRPr>
          </a:p>
          <a:p>
            <a:pPr indent="0" lvl="0" marL="0" marR="0" rtl="0" algn="l">
              <a:lnSpc>
                <a:spcPct val="10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4" name="Shape 304"/>
        <p:cNvGrpSpPr/>
        <p:nvPr/>
      </p:nvGrpSpPr>
      <p:grpSpPr>
        <a:xfrm>
          <a:off x="0" y="0"/>
          <a:ext cx="0" cy="0"/>
          <a:chOff x="0" y="0"/>
          <a:chExt cx="0" cy="0"/>
        </a:xfrm>
      </p:grpSpPr>
      <p:sp>
        <p:nvSpPr>
          <p:cNvPr id="305" name="Google Shape;305;g2145372eafe_0_28"/>
          <p:cNvSpPr txBox="1"/>
          <p:nvPr/>
        </p:nvSpPr>
        <p:spPr>
          <a:xfrm>
            <a:off x="304800" y="139775"/>
            <a:ext cx="88392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vi-VN" sz="2400" u="none" cap="none" strike="noStrike">
                <a:solidFill>
                  <a:schemeClr val="lt1"/>
                </a:solidFill>
                <a:latin typeface="Arial"/>
                <a:ea typeface="Arial"/>
                <a:cs typeface="Arial"/>
                <a:sym typeface="Arial"/>
              </a:rPr>
              <a:t>Lịch trình học</a:t>
            </a:r>
            <a:endParaRPr b="0" i="0" sz="2400" u="none" cap="none" strike="noStrike">
              <a:solidFill>
                <a:schemeClr val="lt1"/>
              </a:solidFill>
              <a:latin typeface="Arial"/>
              <a:ea typeface="Arial"/>
              <a:cs typeface="Arial"/>
              <a:sym typeface="Arial"/>
            </a:endParaRPr>
          </a:p>
        </p:txBody>
      </p:sp>
      <p:sp>
        <p:nvSpPr>
          <p:cNvPr id="306" name="Google Shape;306;g2145372eafe_0_28"/>
          <p:cNvSpPr txBox="1"/>
          <p:nvPr/>
        </p:nvSpPr>
        <p:spPr>
          <a:xfrm>
            <a:off x="248550" y="969000"/>
            <a:ext cx="3636000" cy="13251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800"/>
              <a:buFont typeface="Arial"/>
              <a:buNone/>
            </a:pPr>
            <a:r>
              <a:rPr b="0" i="0" lang="vi-VN" sz="1800" u="none" cap="none" strike="noStrike">
                <a:solidFill>
                  <a:schemeClr val="dk1"/>
                </a:solidFill>
                <a:latin typeface="Arial"/>
                <a:ea typeface="Arial"/>
                <a:cs typeface="Arial"/>
                <a:sym typeface="Arial"/>
              </a:rPr>
              <a:t>Giới thiệu tổng quan</a:t>
            </a:r>
            <a:endParaRPr b="0" i="0" sz="1800" u="none" cap="none" strike="noStrike">
              <a:solidFill>
                <a:schemeClr val="dk1"/>
              </a:solidFill>
              <a:latin typeface="Arial"/>
              <a:ea typeface="Arial"/>
              <a:cs typeface="Arial"/>
              <a:sym typeface="Arial"/>
            </a:endParaRPr>
          </a:p>
          <a:p>
            <a:pPr indent="-342900" lvl="0" marL="457200" marR="0" rtl="0" algn="l">
              <a:lnSpc>
                <a:spcPct val="115000"/>
              </a:lnSpc>
              <a:spcBef>
                <a:spcPts val="0"/>
              </a:spcBef>
              <a:spcAft>
                <a:spcPts val="0"/>
              </a:spcAft>
              <a:buClr>
                <a:schemeClr val="dk1"/>
              </a:buClr>
              <a:buSzPts val="1800"/>
              <a:buFont typeface="Arial"/>
              <a:buChar char="-"/>
            </a:pPr>
            <a:r>
              <a:rPr b="0" i="0" lang="vi-VN" sz="1800" u="none" cap="none" strike="noStrike">
                <a:solidFill>
                  <a:schemeClr val="dk1"/>
                </a:solidFill>
                <a:latin typeface="Arial"/>
                <a:ea typeface="Arial"/>
                <a:cs typeface="Arial"/>
                <a:sym typeface="Arial"/>
              </a:rPr>
              <a:t>Quantitative finance</a:t>
            </a:r>
            <a:endParaRPr b="0" i="0" sz="1800" u="none" cap="none" strike="noStrike">
              <a:solidFill>
                <a:schemeClr val="dk1"/>
              </a:solidFill>
              <a:latin typeface="Arial"/>
              <a:ea typeface="Arial"/>
              <a:cs typeface="Arial"/>
              <a:sym typeface="Arial"/>
            </a:endParaRPr>
          </a:p>
          <a:p>
            <a:pPr indent="-342900" lvl="0" marL="457200" marR="0" rtl="0" algn="l">
              <a:lnSpc>
                <a:spcPct val="115000"/>
              </a:lnSpc>
              <a:spcBef>
                <a:spcPts val="0"/>
              </a:spcBef>
              <a:spcAft>
                <a:spcPts val="0"/>
              </a:spcAft>
              <a:buClr>
                <a:schemeClr val="dk1"/>
              </a:buClr>
              <a:buSzPts val="1800"/>
              <a:buFont typeface="Arial"/>
              <a:buChar char="-"/>
            </a:pPr>
            <a:r>
              <a:rPr b="0" i="0" lang="vi-VN" sz="1800" u="none" cap="none" strike="noStrike">
                <a:solidFill>
                  <a:schemeClr val="dk1"/>
                </a:solidFill>
                <a:latin typeface="Arial"/>
                <a:ea typeface="Arial"/>
                <a:cs typeface="Arial"/>
                <a:sym typeface="Arial"/>
              </a:rPr>
              <a:t>Các sản phẩm tài chính</a:t>
            </a:r>
            <a:endParaRPr b="0" i="0" sz="1800" u="none" cap="none" strike="noStrike">
              <a:solidFill>
                <a:schemeClr val="dk1"/>
              </a:solidFill>
              <a:latin typeface="Arial"/>
              <a:ea typeface="Arial"/>
              <a:cs typeface="Arial"/>
              <a:sym typeface="Arial"/>
            </a:endParaRPr>
          </a:p>
          <a:p>
            <a:pPr indent="-342900" lvl="0" marL="457200" marR="0" rtl="0" algn="l">
              <a:lnSpc>
                <a:spcPct val="115000"/>
              </a:lnSpc>
              <a:spcBef>
                <a:spcPts val="0"/>
              </a:spcBef>
              <a:spcAft>
                <a:spcPts val="0"/>
              </a:spcAft>
              <a:buClr>
                <a:schemeClr val="dk1"/>
              </a:buClr>
              <a:buSzPts val="1800"/>
              <a:buFont typeface="Arial"/>
              <a:buChar char="-"/>
            </a:pPr>
            <a:r>
              <a:rPr b="0" i="0" lang="vi-VN" sz="1800" u="none" cap="none" strike="noStrike">
                <a:solidFill>
                  <a:schemeClr val="dk1"/>
                </a:solidFill>
                <a:latin typeface="Arial"/>
                <a:ea typeface="Arial"/>
                <a:cs typeface="Arial"/>
                <a:sym typeface="Arial"/>
              </a:rPr>
              <a:t>Python</a:t>
            </a:r>
            <a:endParaRPr b="0" i="0" sz="1800" u="none" cap="none" strike="noStrike">
              <a:solidFill>
                <a:schemeClr val="dk1"/>
              </a:solidFill>
              <a:latin typeface="Arial"/>
              <a:ea typeface="Arial"/>
              <a:cs typeface="Arial"/>
              <a:sym typeface="Arial"/>
            </a:endParaRPr>
          </a:p>
        </p:txBody>
      </p:sp>
      <p:sp>
        <p:nvSpPr>
          <p:cNvPr id="307" name="Google Shape;307;g2145372eafe_0_28"/>
          <p:cNvSpPr txBox="1"/>
          <p:nvPr/>
        </p:nvSpPr>
        <p:spPr>
          <a:xfrm>
            <a:off x="248550" y="4095625"/>
            <a:ext cx="3523500" cy="10065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800"/>
              <a:buFont typeface="Arial"/>
              <a:buNone/>
            </a:pPr>
            <a:r>
              <a:rPr b="0" i="0" lang="vi-VN" sz="1800" u="none" cap="none" strike="noStrike">
                <a:solidFill>
                  <a:schemeClr val="dk1"/>
                </a:solidFill>
                <a:latin typeface="Arial"/>
                <a:ea typeface="Arial"/>
                <a:cs typeface="Arial"/>
                <a:sym typeface="Arial"/>
              </a:rPr>
              <a:t>Xây dựng chiến thuật đầu tư</a:t>
            </a:r>
            <a:endParaRPr b="0" i="0" sz="1800" u="none" cap="none" strike="noStrike">
              <a:solidFill>
                <a:schemeClr val="dk1"/>
              </a:solidFill>
              <a:latin typeface="Arial"/>
              <a:ea typeface="Arial"/>
              <a:cs typeface="Arial"/>
              <a:sym typeface="Arial"/>
            </a:endParaRPr>
          </a:p>
          <a:p>
            <a:pPr indent="-342900" lvl="0" marL="457200" marR="0" rtl="0" algn="l">
              <a:lnSpc>
                <a:spcPct val="115000"/>
              </a:lnSpc>
              <a:spcBef>
                <a:spcPts val="0"/>
              </a:spcBef>
              <a:spcAft>
                <a:spcPts val="0"/>
              </a:spcAft>
              <a:buClr>
                <a:schemeClr val="dk1"/>
              </a:buClr>
              <a:buSzPts val="1800"/>
              <a:buFont typeface="Arial"/>
              <a:buChar char="-"/>
            </a:pPr>
            <a:r>
              <a:rPr b="0" i="0" lang="vi-VN" sz="1800" u="none" cap="none" strike="noStrike">
                <a:solidFill>
                  <a:schemeClr val="dk1"/>
                </a:solidFill>
                <a:latin typeface="Arial"/>
                <a:ea typeface="Arial"/>
                <a:cs typeface="Arial"/>
                <a:sym typeface="Arial"/>
              </a:rPr>
              <a:t>Event-based backtest</a:t>
            </a:r>
            <a:endParaRPr b="0" i="0" sz="1800" u="none" cap="none" strike="noStrike">
              <a:solidFill>
                <a:schemeClr val="dk1"/>
              </a:solidFill>
              <a:latin typeface="Arial"/>
              <a:ea typeface="Arial"/>
              <a:cs typeface="Arial"/>
              <a:sym typeface="Arial"/>
            </a:endParaRPr>
          </a:p>
          <a:p>
            <a:pPr indent="-342900" lvl="0" marL="457200" marR="0" rtl="0" algn="l">
              <a:lnSpc>
                <a:spcPct val="115000"/>
              </a:lnSpc>
              <a:spcBef>
                <a:spcPts val="0"/>
              </a:spcBef>
              <a:spcAft>
                <a:spcPts val="0"/>
              </a:spcAft>
              <a:buClr>
                <a:schemeClr val="dk1"/>
              </a:buClr>
              <a:buSzPts val="1800"/>
              <a:buFont typeface="Arial"/>
              <a:buChar char="-"/>
            </a:pPr>
            <a:r>
              <a:rPr b="0" i="0" lang="vi-VN" sz="1800" u="none" cap="none" strike="noStrike">
                <a:solidFill>
                  <a:schemeClr val="dk1"/>
                </a:solidFill>
                <a:latin typeface="Arial"/>
                <a:ea typeface="Arial"/>
                <a:cs typeface="Arial"/>
                <a:sym typeface="Arial"/>
              </a:rPr>
              <a:t>Vectorized backtest</a:t>
            </a:r>
            <a:endParaRPr b="0" i="0" sz="1800" u="none" cap="none" strike="noStrike">
              <a:solidFill>
                <a:schemeClr val="dk1"/>
              </a:solidFill>
              <a:latin typeface="Arial"/>
              <a:ea typeface="Arial"/>
              <a:cs typeface="Arial"/>
              <a:sym typeface="Arial"/>
            </a:endParaRPr>
          </a:p>
        </p:txBody>
      </p:sp>
      <p:sp>
        <p:nvSpPr>
          <p:cNvPr id="308" name="Google Shape;308;g2145372eafe_0_28"/>
          <p:cNvSpPr txBox="1"/>
          <p:nvPr/>
        </p:nvSpPr>
        <p:spPr>
          <a:xfrm>
            <a:off x="4324225" y="969000"/>
            <a:ext cx="4653900" cy="25998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800"/>
              <a:buFont typeface="Arial"/>
              <a:buNone/>
            </a:pPr>
            <a:r>
              <a:rPr b="0" i="0" lang="vi-VN" sz="1800" u="none" cap="none" strike="noStrike">
                <a:solidFill>
                  <a:schemeClr val="dk1"/>
                </a:solidFill>
                <a:latin typeface="Arial"/>
                <a:ea typeface="Arial"/>
                <a:cs typeface="Arial"/>
                <a:sym typeface="Arial"/>
              </a:rPr>
              <a:t>Tìm hiểu về ngôn ngữ lập trình Python</a:t>
            </a:r>
            <a:endParaRPr b="0" i="0" sz="1800" u="none" cap="none" strike="noStrike">
              <a:solidFill>
                <a:schemeClr val="dk1"/>
              </a:solidFill>
              <a:latin typeface="Arial"/>
              <a:ea typeface="Arial"/>
              <a:cs typeface="Arial"/>
              <a:sym typeface="Arial"/>
            </a:endParaRPr>
          </a:p>
          <a:p>
            <a:pPr indent="-342900" lvl="0" marL="457200" marR="0" rtl="0" algn="l">
              <a:lnSpc>
                <a:spcPct val="115000"/>
              </a:lnSpc>
              <a:spcBef>
                <a:spcPts val="0"/>
              </a:spcBef>
              <a:spcAft>
                <a:spcPts val="0"/>
              </a:spcAft>
              <a:buClr>
                <a:schemeClr val="dk1"/>
              </a:buClr>
              <a:buSzPts val="1800"/>
              <a:buFont typeface="Arial"/>
              <a:buChar char="-"/>
            </a:pPr>
            <a:r>
              <a:rPr b="0" i="0" lang="vi-VN" sz="1800" u="none" cap="none" strike="noStrike">
                <a:solidFill>
                  <a:schemeClr val="dk1"/>
                </a:solidFill>
                <a:latin typeface="Arial"/>
                <a:ea typeface="Arial"/>
                <a:cs typeface="Arial"/>
                <a:sym typeface="Arial"/>
              </a:rPr>
              <a:t>Python cơ bản</a:t>
            </a:r>
            <a:endParaRPr b="0" i="0" sz="1800" u="none" cap="none" strike="noStrike">
              <a:solidFill>
                <a:schemeClr val="dk1"/>
              </a:solidFill>
              <a:latin typeface="Arial"/>
              <a:ea typeface="Arial"/>
              <a:cs typeface="Arial"/>
              <a:sym typeface="Arial"/>
            </a:endParaRPr>
          </a:p>
          <a:p>
            <a:pPr indent="-342900" lvl="0" marL="457200" marR="0" rtl="0" algn="l">
              <a:lnSpc>
                <a:spcPct val="115000"/>
              </a:lnSpc>
              <a:spcBef>
                <a:spcPts val="0"/>
              </a:spcBef>
              <a:spcAft>
                <a:spcPts val="0"/>
              </a:spcAft>
              <a:buClr>
                <a:schemeClr val="dk1"/>
              </a:buClr>
              <a:buSzPts val="1800"/>
              <a:buFont typeface="Arial"/>
              <a:buChar char="-"/>
            </a:pPr>
            <a:r>
              <a:rPr b="0" i="0" lang="vi-VN" sz="1800" u="none" cap="none" strike="noStrike">
                <a:solidFill>
                  <a:schemeClr val="dk1"/>
                </a:solidFill>
                <a:latin typeface="Arial"/>
                <a:ea typeface="Arial"/>
                <a:cs typeface="Arial"/>
                <a:sym typeface="Arial"/>
              </a:rPr>
              <a:t>Các thư viện hữu ích:</a:t>
            </a:r>
            <a:endParaRPr b="0" i="0" sz="1800" u="none" cap="none" strike="noStrike">
              <a:solidFill>
                <a:schemeClr val="dk1"/>
              </a:solidFill>
              <a:latin typeface="Arial"/>
              <a:ea typeface="Arial"/>
              <a:cs typeface="Arial"/>
              <a:sym typeface="Arial"/>
            </a:endParaRPr>
          </a:p>
          <a:p>
            <a:pPr indent="-342900" lvl="0" marL="719999" marR="0" rtl="0" algn="l">
              <a:lnSpc>
                <a:spcPct val="115000"/>
              </a:lnSpc>
              <a:spcBef>
                <a:spcPts val="0"/>
              </a:spcBef>
              <a:spcAft>
                <a:spcPts val="0"/>
              </a:spcAft>
              <a:buClr>
                <a:schemeClr val="dk1"/>
              </a:buClr>
              <a:buSzPts val="1800"/>
              <a:buFont typeface="Arial"/>
              <a:buChar char="-"/>
            </a:pPr>
            <a:r>
              <a:rPr b="0" i="0" lang="vi-VN" sz="1800" u="none" cap="none" strike="noStrike">
                <a:solidFill>
                  <a:schemeClr val="dk1"/>
                </a:solidFill>
                <a:latin typeface="Arial"/>
                <a:ea typeface="Arial"/>
                <a:cs typeface="Arial"/>
                <a:sym typeface="Arial"/>
              </a:rPr>
              <a:t>Data analysis: pandas, numpy</a:t>
            </a:r>
            <a:endParaRPr b="0" i="0" sz="1800" u="none" cap="none" strike="noStrike">
              <a:solidFill>
                <a:schemeClr val="dk1"/>
              </a:solidFill>
              <a:latin typeface="Arial"/>
              <a:ea typeface="Arial"/>
              <a:cs typeface="Arial"/>
              <a:sym typeface="Arial"/>
            </a:endParaRPr>
          </a:p>
          <a:p>
            <a:pPr indent="-342900" lvl="0" marL="719999" marR="0" rtl="0" algn="l">
              <a:lnSpc>
                <a:spcPct val="115000"/>
              </a:lnSpc>
              <a:spcBef>
                <a:spcPts val="0"/>
              </a:spcBef>
              <a:spcAft>
                <a:spcPts val="0"/>
              </a:spcAft>
              <a:buClr>
                <a:schemeClr val="dk1"/>
              </a:buClr>
              <a:buSzPts val="1800"/>
              <a:buFont typeface="Arial"/>
              <a:buChar char="-"/>
            </a:pPr>
            <a:r>
              <a:rPr b="0" i="0" lang="vi-VN" sz="1800" u="none" cap="none" strike="noStrike">
                <a:solidFill>
                  <a:schemeClr val="dk1"/>
                </a:solidFill>
                <a:latin typeface="Arial"/>
                <a:ea typeface="Arial"/>
                <a:cs typeface="Arial"/>
                <a:sym typeface="Arial"/>
              </a:rPr>
              <a:t>Data visualization: matplotlib, seaborn</a:t>
            </a:r>
            <a:endParaRPr b="0" i="0" sz="1800" u="none" cap="none" strike="noStrike">
              <a:solidFill>
                <a:schemeClr val="dk1"/>
              </a:solidFill>
              <a:latin typeface="Arial"/>
              <a:ea typeface="Arial"/>
              <a:cs typeface="Arial"/>
              <a:sym typeface="Arial"/>
            </a:endParaRPr>
          </a:p>
          <a:p>
            <a:pPr indent="-342900" lvl="0" marL="719999" marR="0" rtl="0" algn="l">
              <a:lnSpc>
                <a:spcPct val="115000"/>
              </a:lnSpc>
              <a:spcBef>
                <a:spcPts val="0"/>
              </a:spcBef>
              <a:spcAft>
                <a:spcPts val="0"/>
              </a:spcAft>
              <a:buClr>
                <a:schemeClr val="dk1"/>
              </a:buClr>
              <a:buSzPts val="1800"/>
              <a:buFont typeface="Arial"/>
              <a:buChar char="-"/>
            </a:pPr>
            <a:r>
              <a:rPr b="0" i="0" lang="vi-VN" sz="1800" u="none" cap="none" strike="noStrike">
                <a:solidFill>
                  <a:schemeClr val="dk1"/>
                </a:solidFill>
                <a:latin typeface="Arial"/>
                <a:ea typeface="Arial"/>
                <a:cs typeface="Arial"/>
                <a:sym typeface="Arial"/>
              </a:rPr>
              <a:t>Crawl data: request, beautifulsoup</a:t>
            </a:r>
            <a:endParaRPr b="0" i="0" sz="1800" u="none" cap="none" strike="noStrike">
              <a:solidFill>
                <a:schemeClr val="dk1"/>
              </a:solidFill>
              <a:latin typeface="Arial"/>
              <a:ea typeface="Arial"/>
              <a:cs typeface="Arial"/>
              <a:sym typeface="Arial"/>
            </a:endParaRPr>
          </a:p>
          <a:p>
            <a:pPr indent="-342900" lvl="0" marL="457200" marR="0" rtl="0" algn="l">
              <a:lnSpc>
                <a:spcPct val="115000"/>
              </a:lnSpc>
              <a:spcBef>
                <a:spcPts val="0"/>
              </a:spcBef>
              <a:spcAft>
                <a:spcPts val="0"/>
              </a:spcAft>
              <a:buClr>
                <a:schemeClr val="dk1"/>
              </a:buClr>
              <a:buSzPts val="1800"/>
              <a:buFont typeface="Arial"/>
              <a:buChar char="-"/>
            </a:pPr>
            <a:r>
              <a:rPr b="0" i="0" lang="vi-VN" sz="1800" u="none" cap="none" strike="noStrike">
                <a:solidFill>
                  <a:schemeClr val="dk1"/>
                </a:solidFill>
                <a:latin typeface="Arial"/>
                <a:ea typeface="Arial"/>
                <a:cs typeface="Arial"/>
                <a:sym typeface="Arial"/>
              </a:rPr>
              <a:t>Sử dụng git/ tìm kiếm source code</a:t>
            </a:r>
            <a:endParaRPr b="0" i="0" sz="1800" u="none" cap="none" strike="noStrike">
              <a:solidFill>
                <a:schemeClr val="dk1"/>
              </a:solidFill>
              <a:latin typeface="Arial"/>
              <a:ea typeface="Arial"/>
              <a:cs typeface="Arial"/>
              <a:sym typeface="Arial"/>
            </a:endParaRPr>
          </a:p>
        </p:txBody>
      </p:sp>
      <p:sp>
        <p:nvSpPr>
          <p:cNvPr id="309" name="Google Shape;309;g2145372eafe_0_28"/>
          <p:cNvSpPr txBox="1"/>
          <p:nvPr/>
        </p:nvSpPr>
        <p:spPr>
          <a:xfrm>
            <a:off x="4324225" y="4095625"/>
            <a:ext cx="4029600" cy="1325100"/>
          </a:xfrm>
          <a:prstGeom prst="rect">
            <a:avLst/>
          </a:prstGeom>
          <a:noFill/>
          <a:ln>
            <a:noFill/>
          </a:ln>
        </p:spPr>
        <p:txBody>
          <a:bodyPr anchorCtr="0" anchor="t" bIns="45700" lIns="91425" spcFirstLastPara="1" rIns="91425" wrap="square" tIns="45700">
            <a:spAutoFit/>
          </a:bodyPr>
          <a:lstStyle/>
          <a:p>
            <a:pPr indent="0" lvl="0" marL="0" marR="0" rtl="0" algn="l">
              <a:lnSpc>
                <a:spcPct val="115000"/>
              </a:lnSpc>
              <a:spcBef>
                <a:spcPts val="0"/>
              </a:spcBef>
              <a:spcAft>
                <a:spcPts val="0"/>
              </a:spcAft>
              <a:buClr>
                <a:srgbClr val="000000"/>
              </a:buClr>
              <a:buSzPts val="1800"/>
              <a:buFont typeface="Arial"/>
              <a:buNone/>
            </a:pPr>
            <a:r>
              <a:rPr b="0" i="0" lang="vi-VN" sz="1800" u="none" cap="none" strike="noStrike">
                <a:solidFill>
                  <a:schemeClr val="dk1"/>
                </a:solidFill>
                <a:latin typeface="Arial"/>
                <a:ea typeface="Arial"/>
                <a:cs typeface="Arial"/>
                <a:sym typeface="Arial"/>
              </a:rPr>
              <a:t>Machine learning</a:t>
            </a:r>
            <a:endParaRPr b="0" i="0" sz="1800" u="none" cap="none" strike="noStrike">
              <a:solidFill>
                <a:schemeClr val="dk1"/>
              </a:solidFill>
              <a:latin typeface="Arial"/>
              <a:ea typeface="Arial"/>
              <a:cs typeface="Arial"/>
              <a:sym typeface="Arial"/>
            </a:endParaRPr>
          </a:p>
          <a:p>
            <a:pPr indent="-342900" lvl="0" marL="457200" marR="0" rtl="0" algn="l">
              <a:lnSpc>
                <a:spcPct val="115000"/>
              </a:lnSpc>
              <a:spcBef>
                <a:spcPts val="0"/>
              </a:spcBef>
              <a:spcAft>
                <a:spcPts val="0"/>
              </a:spcAft>
              <a:buClr>
                <a:schemeClr val="dk1"/>
              </a:buClr>
              <a:buSzPts val="1800"/>
              <a:buFont typeface="Arial"/>
              <a:buChar char="-"/>
            </a:pPr>
            <a:r>
              <a:rPr b="0" i="0" lang="vi-VN" sz="1800" u="none" cap="none" strike="noStrike">
                <a:solidFill>
                  <a:schemeClr val="dk1"/>
                </a:solidFill>
                <a:latin typeface="Arial"/>
                <a:ea typeface="Arial"/>
                <a:cs typeface="Arial"/>
                <a:sym typeface="Arial"/>
              </a:rPr>
              <a:t>Linear Regression</a:t>
            </a:r>
            <a:endParaRPr b="0" i="0" sz="1800" u="none" cap="none" strike="noStrike">
              <a:solidFill>
                <a:schemeClr val="dk1"/>
              </a:solidFill>
              <a:latin typeface="Arial"/>
              <a:ea typeface="Arial"/>
              <a:cs typeface="Arial"/>
              <a:sym typeface="Arial"/>
            </a:endParaRPr>
          </a:p>
          <a:p>
            <a:pPr indent="-342900" lvl="0" marL="457200" marR="0" rtl="0" algn="l">
              <a:lnSpc>
                <a:spcPct val="115000"/>
              </a:lnSpc>
              <a:spcBef>
                <a:spcPts val="0"/>
              </a:spcBef>
              <a:spcAft>
                <a:spcPts val="0"/>
              </a:spcAft>
              <a:buClr>
                <a:schemeClr val="dk1"/>
              </a:buClr>
              <a:buSzPts val="1800"/>
              <a:buFont typeface="Arial"/>
              <a:buChar char="-"/>
            </a:pPr>
            <a:r>
              <a:rPr b="0" i="0" lang="vi-VN" sz="1800" u="none" cap="none" strike="noStrike">
                <a:solidFill>
                  <a:schemeClr val="dk1"/>
                </a:solidFill>
                <a:latin typeface="Arial"/>
                <a:ea typeface="Arial"/>
                <a:cs typeface="Arial"/>
                <a:sym typeface="Arial"/>
              </a:rPr>
              <a:t>Decision Tree</a:t>
            </a:r>
            <a:endParaRPr b="0" i="0" sz="1800" u="none" cap="none" strike="noStrike">
              <a:solidFill>
                <a:schemeClr val="dk1"/>
              </a:solidFill>
              <a:latin typeface="Arial"/>
              <a:ea typeface="Arial"/>
              <a:cs typeface="Arial"/>
              <a:sym typeface="Arial"/>
            </a:endParaRPr>
          </a:p>
          <a:p>
            <a:pPr indent="-342900" lvl="0" marL="457200" marR="0" rtl="0" algn="l">
              <a:lnSpc>
                <a:spcPct val="115000"/>
              </a:lnSpc>
              <a:spcBef>
                <a:spcPts val="0"/>
              </a:spcBef>
              <a:spcAft>
                <a:spcPts val="0"/>
              </a:spcAft>
              <a:buClr>
                <a:schemeClr val="dk1"/>
              </a:buClr>
              <a:buSzPts val="1800"/>
              <a:buFont typeface="Arial"/>
              <a:buChar char="-"/>
            </a:pPr>
            <a:r>
              <a:rPr b="0" i="0" lang="vi-VN" sz="1800" u="none" cap="none" strike="noStrike">
                <a:solidFill>
                  <a:schemeClr val="dk1"/>
                </a:solidFill>
                <a:latin typeface="Arial"/>
                <a:ea typeface="Arial"/>
                <a:cs typeface="Arial"/>
                <a:sym typeface="Arial"/>
              </a:rPr>
              <a:t>Random Forest</a:t>
            </a:r>
            <a:endParaRPr b="0" i="0" sz="1800" u="none" cap="none" strike="noStrike">
              <a:solidFill>
                <a:schemeClr val="dk1"/>
              </a:solidFill>
              <a:latin typeface="Arial"/>
              <a:ea typeface="Arial"/>
              <a:cs typeface="Arial"/>
              <a:sym typeface="Arial"/>
            </a:endParaRPr>
          </a:p>
        </p:txBody>
      </p:sp>
      <p:sp>
        <p:nvSpPr>
          <p:cNvPr id="310" name="Google Shape;310;g2145372eafe_0_28"/>
          <p:cNvSpPr txBox="1"/>
          <p:nvPr/>
        </p:nvSpPr>
        <p:spPr>
          <a:xfrm>
            <a:off x="304800" y="5420725"/>
            <a:ext cx="3005400" cy="369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1600"/>
              </a:spcBef>
              <a:spcAft>
                <a:spcPts val="0"/>
              </a:spcAft>
              <a:buClr>
                <a:srgbClr val="000000"/>
              </a:buClr>
              <a:buSzPts val="1800"/>
              <a:buFont typeface="Arial"/>
              <a:buNone/>
            </a:pPr>
            <a:r>
              <a:rPr b="0" i="0" lang="vi-VN" sz="1800" u="none" cap="none" strike="noStrike">
                <a:solidFill>
                  <a:schemeClr val="dk1"/>
                </a:solidFill>
                <a:latin typeface="Nunito"/>
                <a:ea typeface="Nunito"/>
                <a:cs typeface="Nunito"/>
                <a:sym typeface="Nunito"/>
              </a:rPr>
              <a:t>Final Project</a:t>
            </a:r>
            <a:endParaRPr b="0" i="0" sz="1800" u="none" cap="none" strike="noStrike">
              <a:solidFill>
                <a:schemeClr val="dk1"/>
              </a:solidFill>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3"/>
          <p:cNvSpPr txBox="1"/>
          <p:nvPr/>
        </p:nvSpPr>
        <p:spPr>
          <a:xfrm>
            <a:off x="304800" y="154525"/>
            <a:ext cx="68658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vi-VN" sz="2400" u="none" cap="none" strike="noStrike">
                <a:solidFill>
                  <a:schemeClr val="lt1"/>
                </a:solidFill>
                <a:latin typeface="Arial"/>
                <a:ea typeface="Arial"/>
                <a:cs typeface="Arial"/>
                <a:sym typeface="Arial"/>
              </a:rPr>
              <a:t>Mục đích buổi học</a:t>
            </a:r>
            <a:endParaRPr b="0" i="0" sz="2400" u="none" cap="none" strike="noStrike">
              <a:solidFill>
                <a:schemeClr val="lt1"/>
              </a:solidFill>
              <a:latin typeface="Arial"/>
              <a:ea typeface="Arial"/>
              <a:cs typeface="Arial"/>
              <a:sym typeface="Arial"/>
            </a:endParaRPr>
          </a:p>
        </p:txBody>
      </p:sp>
      <p:sp>
        <p:nvSpPr>
          <p:cNvPr id="101" name="Google Shape;101;p3"/>
          <p:cNvSpPr txBox="1"/>
          <p:nvPr/>
        </p:nvSpPr>
        <p:spPr>
          <a:xfrm>
            <a:off x="595025" y="1079125"/>
            <a:ext cx="7755600" cy="3263100"/>
          </a:xfrm>
          <a:prstGeom prst="rect">
            <a:avLst/>
          </a:prstGeom>
          <a:noFill/>
          <a:ln>
            <a:noFill/>
          </a:ln>
        </p:spPr>
        <p:txBody>
          <a:bodyPr anchorCtr="0" anchor="t" bIns="91425" lIns="91425" spcFirstLastPara="1" rIns="91425" wrap="square" tIns="91425">
            <a:spAutoFit/>
          </a:bodyPr>
          <a:lstStyle/>
          <a:p>
            <a:pPr indent="-355600" lvl="0" marL="457200" marR="0" rtl="0" algn="just">
              <a:lnSpc>
                <a:spcPct val="100000"/>
              </a:lnSpc>
              <a:spcBef>
                <a:spcPts val="0"/>
              </a:spcBef>
              <a:spcAft>
                <a:spcPts val="0"/>
              </a:spcAft>
              <a:buClr>
                <a:srgbClr val="000000"/>
              </a:buClr>
              <a:buSzPts val="2000"/>
              <a:buFont typeface="Arial"/>
              <a:buChar char="●"/>
            </a:pPr>
            <a:r>
              <a:rPr b="0" i="0" lang="vi-VN" sz="2000" u="none" cap="none" strike="noStrike">
                <a:solidFill>
                  <a:srgbClr val="000000"/>
                </a:solidFill>
                <a:latin typeface="Arial"/>
                <a:ea typeface="Arial"/>
                <a:cs typeface="Arial"/>
                <a:sym typeface="Arial"/>
              </a:rPr>
              <a:t>Nắm được tổng quan về Quant Trading: Lịch sử hình thành, phát triển, và những thành tựu đã đạt được trên thế giới</a:t>
            </a:r>
            <a:endParaRPr b="0" i="0" sz="2000" u="none" cap="none" strike="noStrike">
              <a:solidFill>
                <a:srgbClr val="000000"/>
              </a:solidFill>
              <a:latin typeface="Arial"/>
              <a:ea typeface="Arial"/>
              <a:cs typeface="Arial"/>
              <a:sym typeface="Arial"/>
            </a:endParaRPr>
          </a:p>
          <a:p>
            <a:pPr indent="0" lvl="0" marL="45720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355600" lvl="0" marL="457200" marR="0" rtl="0" algn="just">
              <a:lnSpc>
                <a:spcPct val="100000"/>
              </a:lnSpc>
              <a:spcBef>
                <a:spcPts val="0"/>
              </a:spcBef>
              <a:spcAft>
                <a:spcPts val="0"/>
              </a:spcAft>
              <a:buClr>
                <a:srgbClr val="000000"/>
              </a:buClr>
              <a:buSzPts val="2000"/>
              <a:buFont typeface="Arial"/>
              <a:buChar char="●"/>
            </a:pPr>
            <a:r>
              <a:rPr b="0" i="0" lang="vi-VN" sz="2000" u="none" cap="none" strike="noStrike">
                <a:solidFill>
                  <a:srgbClr val="000000"/>
                </a:solidFill>
                <a:latin typeface="Arial"/>
                <a:ea typeface="Arial"/>
                <a:cs typeface="Arial"/>
                <a:sym typeface="Arial"/>
              </a:rPr>
              <a:t>Nắm được nội dung các kỹ năng cần đạt được để tiếp cận ngành Quantitative Finance</a:t>
            </a:r>
            <a:endParaRPr b="0" i="0" sz="2000" u="none" cap="none" strike="noStrike">
              <a:solidFill>
                <a:srgbClr val="000000"/>
              </a:solidFill>
              <a:latin typeface="Arial"/>
              <a:ea typeface="Arial"/>
              <a:cs typeface="Arial"/>
              <a:sym typeface="Arial"/>
            </a:endParaRPr>
          </a:p>
          <a:p>
            <a:pPr indent="0" lvl="0" marL="45720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355600" lvl="0" marL="457200" marR="0" rtl="0" algn="just">
              <a:lnSpc>
                <a:spcPct val="100000"/>
              </a:lnSpc>
              <a:spcBef>
                <a:spcPts val="0"/>
              </a:spcBef>
              <a:spcAft>
                <a:spcPts val="0"/>
              </a:spcAft>
              <a:buClr>
                <a:srgbClr val="000000"/>
              </a:buClr>
              <a:buSzPts val="2000"/>
              <a:buFont typeface="Arial"/>
              <a:buChar char="●"/>
            </a:pPr>
            <a:r>
              <a:rPr b="0" i="0" lang="vi-VN" sz="2000" u="none" cap="none" strike="noStrike">
                <a:solidFill>
                  <a:srgbClr val="000000"/>
                </a:solidFill>
                <a:latin typeface="Arial"/>
                <a:ea typeface="Arial"/>
                <a:cs typeface="Arial"/>
                <a:sym typeface="Arial"/>
              </a:rPr>
              <a:t>Nắm được phương pháp học lý thuyết + thực hành hiệu quả</a:t>
            </a:r>
            <a:endParaRPr b="0" i="0" sz="2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4" name="Shape 314"/>
        <p:cNvGrpSpPr/>
        <p:nvPr/>
      </p:nvGrpSpPr>
      <p:grpSpPr>
        <a:xfrm>
          <a:off x="0" y="0"/>
          <a:ext cx="0" cy="0"/>
          <a:chOff x="0" y="0"/>
          <a:chExt cx="0" cy="0"/>
        </a:xfrm>
      </p:grpSpPr>
      <p:sp>
        <p:nvSpPr>
          <p:cNvPr id="315" name="Google Shape;315;g20ee0ad7006_0_249"/>
          <p:cNvSpPr txBox="1"/>
          <p:nvPr/>
        </p:nvSpPr>
        <p:spPr>
          <a:xfrm>
            <a:off x="423975" y="1135207"/>
            <a:ext cx="8315700" cy="684900"/>
          </a:xfrm>
          <a:prstGeom prst="rect">
            <a:avLst/>
          </a:prstGeom>
          <a:noFill/>
          <a:ln>
            <a:noFill/>
          </a:ln>
        </p:spPr>
        <p:txBody>
          <a:bodyPr anchorCtr="0" anchor="t" bIns="45700" lIns="91425" spcFirstLastPara="1" rIns="91425" wrap="square" tIns="45700">
            <a:normAutofit fontScale="92500" lnSpcReduction="20000"/>
          </a:bodyPr>
          <a:lstStyle/>
          <a:p>
            <a:pPr indent="0" lvl="0" marL="457200" marR="0" rtl="0" algn="l">
              <a:lnSpc>
                <a:spcPct val="90000"/>
              </a:lnSpc>
              <a:spcBef>
                <a:spcPts val="1000"/>
              </a:spcBef>
              <a:spcAft>
                <a:spcPts val="0"/>
              </a:spcAft>
              <a:buClr>
                <a:srgbClr val="000000"/>
              </a:buClr>
              <a:buSzPct val="100000"/>
              <a:buFont typeface="Arial"/>
              <a:buNone/>
            </a:pPr>
            <a:r>
              <a:rPr b="0" i="1" lang="vi-VN" sz="2800" u="none" cap="none" strike="noStrike">
                <a:solidFill>
                  <a:schemeClr val="dk1"/>
                </a:solidFill>
                <a:latin typeface="Calibri"/>
                <a:ea typeface="Calibri"/>
                <a:cs typeface="Calibri"/>
                <a:sym typeface="Calibri"/>
              </a:rPr>
              <a:t>(Tổng kết lại, buổi học hôm nay học viên đã học được những gì?)</a:t>
            </a:r>
            <a:endParaRPr b="0" i="1" sz="2800" u="none" cap="none" strike="noStrike">
              <a:solidFill>
                <a:schemeClr val="dk1"/>
              </a:solidFill>
              <a:latin typeface="Calibri"/>
              <a:ea typeface="Calibri"/>
              <a:cs typeface="Calibri"/>
              <a:sym typeface="Calibri"/>
            </a:endParaRPr>
          </a:p>
        </p:txBody>
      </p:sp>
      <p:sp>
        <p:nvSpPr>
          <p:cNvPr id="316" name="Google Shape;316;g20ee0ad7006_0_249"/>
          <p:cNvSpPr txBox="1"/>
          <p:nvPr/>
        </p:nvSpPr>
        <p:spPr>
          <a:xfrm>
            <a:off x="238900" y="102000"/>
            <a:ext cx="26106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400"/>
              <a:buFont typeface="Arial"/>
              <a:buNone/>
            </a:pPr>
            <a:r>
              <a:rPr b="0" i="0" lang="vi-VN" sz="2400" u="none" cap="none" strike="noStrike">
                <a:solidFill>
                  <a:schemeClr val="lt1"/>
                </a:solidFill>
                <a:latin typeface="Arial"/>
                <a:ea typeface="Arial"/>
                <a:cs typeface="Arial"/>
                <a:sym typeface="Arial"/>
              </a:rPr>
              <a:t>Tổng kết buổi học</a:t>
            </a:r>
            <a:endParaRPr b="0" i="0" sz="2400" u="none" cap="none" strike="noStrike">
              <a:solidFill>
                <a:schemeClr val="lt1"/>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0" name="Shape 320"/>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5" name="Shape 105"/>
        <p:cNvGrpSpPr/>
        <p:nvPr/>
      </p:nvGrpSpPr>
      <p:grpSpPr>
        <a:xfrm>
          <a:off x="0" y="0"/>
          <a:ext cx="0" cy="0"/>
          <a:chOff x="0" y="0"/>
          <a:chExt cx="0" cy="0"/>
        </a:xfrm>
      </p:grpSpPr>
      <p:sp>
        <p:nvSpPr>
          <p:cNvPr id="106" name="Google Shape;106;g20ee0ad7006_0_0"/>
          <p:cNvSpPr txBox="1"/>
          <p:nvPr/>
        </p:nvSpPr>
        <p:spPr>
          <a:xfrm>
            <a:off x="290050" y="154525"/>
            <a:ext cx="58926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vi-VN" sz="2400" u="none" cap="none" strike="noStrike">
                <a:solidFill>
                  <a:schemeClr val="lt1"/>
                </a:solidFill>
                <a:latin typeface="Arial"/>
                <a:ea typeface="Arial"/>
                <a:cs typeface="Arial"/>
                <a:sym typeface="Arial"/>
              </a:rPr>
              <a:t>Nội dung chính</a:t>
            </a:r>
            <a:endParaRPr b="0" i="0" sz="2400" u="none" cap="none" strike="noStrike">
              <a:solidFill>
                <a:schemeClr val="lt1"/>
              </a:solidFill>
              <a:latin typeface="Arial"/>
              <a:ea typeface="Arial"/>
              <a:cs typeface="Arial"/>
              <a:sym typeface="Arial"/>
            </a:endParaRPr>
          </a:p>
        </p:txBody>
      </p:sp>
      <p:sp>
        <p:nvSpPr>
          <p:cNvPr id="107" name="Google Shape;107;g20ee0ad7006_0_0"/>
          <p:cNvSpPr/>
          <p:nvPr/>
        </p:nvSpPr>
        <p:spPr>
          <a:xfrm>
            <a:off x="1274525" y="1137748"/>
            <a:ext cx="7086600" cy="742200"/>
          </a:xfrm>
          <a:prstGeom prst="roundRect">
            <a:avLst>
              <a:gd fmla="val 16667" name="adj"/>
            </a:avLst>
          </a:prstGeom>
          <a:gradFill>
            <a:gsLst>
              <a:gs pos="0">
                <a:srgbClr val="FBEBE6"/>
              </a:gs>
              <a:gs pos="100000">
                <a:schemeClr val="accent2"/>
              </a:gs>
            </a:gsLst>
            <a:lin ang="0" scaled="0"/>
          </a:gradFill>
          <a:ln cap="flat" cmpd="sng" w="12700">
            <a:solidFill>
              <a:srgbClr val="FBE4D4"/>
            </a:solidFill>
            <a:prstDash val="solid"/>
            <a:round/>
            <a:headEnd len="sm" w="sm" type="none"/>
            <a:tailEnd len="sm" w="sm" type="none"/>
          </a:ln>
          <a:effectLst>
            <a:outerShdw rotWithShape="0" algn="ctr" dir="2388334" dist="99190">
              <a:srgbClr val="333333">
                <a:alpha val="4862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3100"/>
              <a:buFont typeface="Arial"/>
              <a:buNone/>
            </a:pPr>
            <a:r>
              <a:rPr b="1" i="0" lang="vi-VN" sz="3100" u="none" cap="none" strike="noStrike">
                <a:solidFill>
                  <a:schemeClr val="dk1"/>
                </a:solidFill>
                <a:latin typeface="Arial"/>
                <a:ea typeface="Arial"/>
                <a:cs typeface="Arial"/>
                <a:sym typeface="Arial"/>
              </a:rPr>
              <a:t>Tổng quan về Quant Finance</a:t>
            </a:r>
            <a:endParaRPr b="1" i="0" sz="3100" u="none" cap="none" strike="noStrike">
              <a:solidFill>
                <a:schemeClr val="dk1"/>
              </a:solidFill>
              <a:latin typeface="Arial"/>
              <a:ea typeface="Arial"/>
              <a:cs typeface="Arial"/>
              <a:sym typeface="Arial"/>
            </a:endParaRPr>
          </a:p>
        </p:txBody>
      </p:sp>
      <p:sp>
        <p:nvSpPr>
          <p:cNvPr id="108" name="Google Shape;108;g20ee0ad7006_0_0"/>
          <p:cNvSpPr/>
          <p:nvPr/>
        </p:nvSpPr>
        <p:spPr>
          <a:xfrm>
            <a:off x="1274525" y="2298498"/>
            <a:ext cx="7086600" cy="690000"/>
          </a:xfrm>
          <a:prstGeom prst="roundRect">
            <a:avLst>
              <a:gd fmla="val 16667" name="adj"/>
            </a:avLst>
          </a:prstGeom>
          <a:solidFill>
            <a:srgbClr val="BBD6EE"/>
          </a:solidFill>
          <a:ln cap="flat" cmpd="sng" w="12700">
            <a:solidFill>
              <a:srgbClr val="B3C6E7"/>
            </a:solidFill>
            <a:prstDash val="solid"/>
            <a:round/>
            <a:headEnd len="sm" w="sm" type="none"/>
            <a:tailEnd len="sm" w="sm" type="none"/>
          </a:ln>
          <a:effectLst>
            <a:outerShdw rotWithShape="0" algn="ctr" dir="2388334" dist="99190">
              <a:srgbClr val="333333">
                <a:alpha val="4862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vi-VN" sz="3100" u="none" cap="none" strike="noStrike">
                <a:solidFill>
                  <a:schemeClr val="dk1"/>
                </a:solidFill>
                <a:latin typeface="Arial"/>
                <a:ea typeface="Arial"/>
                <a:cs typeface="Arial"/>
                <a:sym typeface="Arial"/>
              </a:rPr>
              <a:t>Các chủ đề trong khóa học</a:t>
            </a:r>
            <a:endParaRPr b="1" i="0" sz="3100" u="none" cap="none" strike="noStrike">
              <a:solidFill>
                <a:schemeClr val="dk1"/>
              </a:solidFill>
              <a:latin typeface="Arial"/>
              <a:ea typeface="Arial"/>
              <a:cs typeface="Arial"/>
              <a:sym typeface="Arial"/>
            </a:endParaRPr>
          </a:p>
        </p:txBody>
      </p:sp>
      <p:sp>
        <p:nvSpPr>
          <p:cNvPr id="109" name="Google Shape;109;g20ee0ad7006_0_0"/>
          <p:cNvSpPr/>
          <p:nvPr/>
        </p:nvSpPr>
        <p:spPr>
          <a:xfrm>
            <a:off x="1274525" y="3407244"/>
            <a:ext cx="7086600" cy="831600"/>
          </a:xfrm>
          <a:prstGeom prst="roundRect">
            <a:avLst>
              <a:gd fmla="val 16667" name="adj"/>
            </a:avLst>
          </a:prstGeom>
          <a:solidFill>
            <a:srgbClr val="A8D08C"/>
          </a:solidFill>
          <a:ln cap="flat" cmpd="sng" w="12700">
            <a:solidFill>
              <a:schemeClr val="lt2"/>
            </a:solidFill>
            <a:prstDash val="solid"/>
            <a:round/>
            <a:headEnd len="sm" w="sm" type="none"/>
            <a:tailEnd len="sm" w="sm" type="none"/>
          </a:ln>
          <a:effectLst>
            <a:outerShdw rotWithShape="0" algn="ctr" dir="2388334" dist="99190">
              <a:srgbClr val="333333">
                <a:alpha val="4862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vi-VN" sz="3100" u="none" cap="none" strike="noStrike">
                <a:solidFill>
                  <a:schemeClr val="dk1"/>
                </a:solidFill>
                <a:latin typeface="Arial"/>
                <a:ea typeface="Arial"/>
                <a:cs typeface="Arial"/>
                <a:sym typeface="Arial"/>
              </a:rPr>
              <a:t>Lịch trình học</a:t>
            </a:r>
            <a:endParaRPr b="1" i="0" sz="3100" u="none" cap="none" strike="noStrike">
              <a:solidFill>
                <a:schemeClr val="dk1"/>
              </a:solidFill>
              <a:latin typeface="Arial"/>
              <a:ea typeface="Arial"/>
              <a:cs typeface="Arial"/>
              <a:sym typeface="Arial"/>
            </a:endParaRPr>
          </a:p>
        </p:txBody>
      </p:sp>
      <p:sp>
        <p:nvSpPr>
          <p:cNvPr id="110" name="Google Shape;110;g20ee0ad7006_0_0"/>
          <p:cNvSpPr/>
          <p:nvPr/>
        </p:nvSpPr>
        <p:spPr>
          <a:xfrm>
            <a:off x="1274525" y="4714499"/>
            <a:ext cx="7086600" cy="831600"/>
          </a:xfrm>
          <a:prstGeom prst="roundRect">
            <a:avLst>
              <a:gd fmla="val 16667" name="adj"/>
            </a:avLst>
          </a:prstGeom>
          <a:solidFill>
            <a:srgbClr val="FFD966"/>
          </a:solidFill>
          <a:ln cap="flat" cmpd="sng" w="12700">
            <a:solidFill>
              <a:schemeClr val="lt2"/>
            </a:solidFill>
            <a:prstDash val="solid"/>
            <a:round/>
            <a:headEnd len="sm" w="sm" type="none"/>
            <a:tailEnd len="sm" w="sm" type="none"/>
          </a:ln>
          <a:effectLst>
            <a:outerShdw rotWithShape="0" algn="ctr" dir="2388334" dist="99190">
              <a:srgbClr val="333333">
                <a:alpha val="48627"/>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vi-VN" sz="3100" u="none" cap="none" strike="noStrike">
                <a:solidFill>
                  <a:schemeClr val="dk1"/>
                </a:solidFill>
                <a:latin typeface="Arial"/>
                <a:ea typeface="Arial"/>
                <a:cs typeface="Arial"/>
                <a:sym typeface="Arial"/>
              </a:rPr>
              <a:t>Phương pháp học</a:t>
            </a:r>
            <a:endParaRPr b="1" i="0" sz="3100" u="none" cap="none" strike="noStrike">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4" name="Shape 114"/>
        <p:cNvGrpSpPr/>
        <p:nvPr/>
      </p:nvGrpSpPr>
      <p:grpSpPr>
        <a:xfrm>
          <a:off x="0" y="0"/>
          <a:ext cx="0" cy="0"/>
          <a:chOff x="0" y="0"/>
          <a:chExt cx="0" cy="0"/>
        </a:xfrm>
      </p:grpSpPr>
      <p:sp>
        <p:nvSpPr>
          <p:cNvPr id="115" name="Google Shape;115;p4"/>
          <p:cNvSpPr txBox="1"/>
          <p:nvPr/>
        </p:nvSpPr>
        <p:spPr>
          <a:xfrm>
            <a:off x="304800" y="139783"/>
            <a:ext cx="5208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vi-VN" sz="2400" u="none" cap="none" strike="noStrike">
                <a:solidFill>
                  <a:schemeClr val="lt1"/>
                </a:solidFill>
                <a:latin typeface="Arial"/>
                <a:ea typeface="Arial"/>
                <a:cs typeface="Arial"/>
                <a:sym typeface="Arial"/>
              </a:rPr>
              <a:t>Giới thiệu về Quantitative Finance</a:t>
            </a:r>
            <a:endParaRPr b="0" i="0" sz="2400" u="none" cap="none" strike="noStrike">
              <a:solidFill>
                <a:schemeClr val="lt1"/>
              </a:solidFill>
              <a:latin typeface="Arial"/>
              <a:ea typeface="Arial"/>
              <a:cs typeface="Arial"/>
              <a:sym typeface="Arial"/>
            </a:endParaRPr>
          </a:p>
        </p:txBody>
      </p:sp>
      <p:sp>
        <p:nvSpPr>
          <p:cNvPr id="116" name="Google Shape;116;p4"/>
          <p:cNvSpPr txBox="1"/>
          <p:nvPr/>
        </p:nvSpPr>
        <p:spPr>
          <a:xfrm>
            <a:off x="504900" y="1187625"/>
            <a:ext cx="8134200" cy="4094400"/>
          </a:xfrm>
          <a:prstGeom prst="rect">
            <a:avLst/>
          </a:prstGeom>
          <a:noFill/>
          <a:ln>
            <a:noFill/>
          </a:ln>
        </p:spPr>
        <p:txBody>
          <a:bodyPr anchorCtr="0" anchor="t" bIns="45700" lIns="91425" spcFirstLastPara="1" rIns="91425" wrap="square" tIns="45700">
            <a:spAutoFit/>
          </a:bodyPr>
          <a:lstStyle/>
          <a:p>
            <a:pPr indent="-355600" lvl="0" marL="457200" marR="0" rtl="0" algn="just">
              <a:lnSpc>
                <a:spcPct val="150000"/>
              </a:lnSpc>
              <a:spcBef>
                <a:spcPts val="0"/>
              </a:spcBef>
              <a:spcAft>
                <a:spcPts val="0"/>
              </a:spcAft>
              <a:buClr>
                <a:schemeClr val="dk1"/>
              </a:buClr>
              <a:buSzPts val="2000"/>
              <a:buFont typeface="Arial"/>
              <a:buChar char="●"/>
            </a:pPr>
            <a:r>
              <a:rPr b="0" i="0" lang="vi-VN" sz="2000" u="none" cap="none" strike="noStrike">
                <a:solidFill>
                  <a:schemeClr val="dk1"/>
                </a:solidFill>
                <a:latin typeface="Arial"/>
                <a:ea typeface="Arial"/>
                <a:cs typeface="Arial"/>
                <a:sym typeface="Arial"/>
              </a:rPr>
              <a:t>Quantitative Finance là phương pháp áp dụng những công cụ trong toán và xác suất thống kê để giải quyết những bài toán phức tạp trên thị trường tài chính (định giá cổ phiếu, phái sinh, chứng quyền; mô phỏng rủi ro, etc.)</a:t>
            </a:r>
            <a:endParaRPr b="0" i="0" sz="2000" u="none" cap="none" strike="noStrike">
              <a:solidFill>
                <a:schemeClr val="dk1"/>
              </a:solidFill>
              <a:latin typeface="Arial"/>
              <a:ea typeface="Arial"/>
              <a:cs typeface="Arial"/>
              <a:sym typeface="Arial"/>
            </a:endParaRPr>
          </a:p>
          <a:p>
            <a:pPr indent="0" lvl="0" marL="0" marR="0" rtl="0" algn="just">
              <a:lnSpc>
                <a:spcPct val="150000"/>
              </a:lnSpc>
              <a:spcBef>
                <a:spcPts val="0"/>
              </a:spcBef>
              <a:spcAft>
                <a:spcPts val="0"/>
              </a:spcAft>
              <a:buClr>
                <a:schemeClr val="dk1"/>
              </a:buClr>
              <a:buSzPts val="1400"/>
              <a:buFont typeface="Arial"/>
              <a:buNone/>
            </a:pPr>
            <a:r>
              <a:t/>
            </a:r>
            <a:endParaRPr b="0" i="0" sz="2000" u="none" cap="none" strike="noStrike">
              <a:solidFill>
                <a:schemeClr val="dk1"/>
              </a:solidFill>
              <a:latin typeface="Arial"/>
              <a:ea typeface="Arial"/>
              <a:cs typeface="Arial"/>
              <a:sym typeface="Arial"/>
            </a:endParaRPr>
          </a:p>
          <a:p>
            <a:pPr indent="-355600" lvl="0" marL="457200" marR="0" rtl="0" algn="just">
              <a:lnSpc>
                <a:spcPct val="150000"/>
              </a:lnSpc>
              <a:spcBef>
                <a:spcPts val="0"/>
              </a:spcBef>
              <a:spcAft>
                <a:spcPts val="0"/>
              </a:spcAft>
              <a:buClr>
                <a:schemeClr val="dk1"/>
              </a:buClr>
              <a:buSzPts val="2000"/>
              <a:buFont typeface="Arial"/>
              <a:buChar char="●"/>
            </a:pPr>
            <a:r>
              <a:rPr b="0" i="0" lang="vi-VN" sz="2000" u="none" cap="none" strike="noStrike">
                <a:solidFill>
                  <a:schemeClr val="dk1"/>
                </a:solidFill>
                <a:latin typeface="Arial"/>
                <a:ea typeface="Arial"/>
                <a:cs typeface="Arial"/>
                <a:sym typeface="Arial"/>
              </a:rPr>
              <a:t>Trong thời kỳ công nghệ thông tin 4.0, Quant Finance cho phép tự động hóa việc đánh giá và ước lượng các sản phẩm tài chính nhanh và hiệu quả hơn, đem lại lợi thế cạnh tranh lớn.</a:t>
            </a:r>
            <a:endParaRPr b="0" i="0" sz="2000" u="none" cap="none" strike="noStrike">
              <a:solidFill>
                <a:schemeClr val="dk1"/>
              </a:solidFill>
              <a:latin typeface="Arial"/>
              <a:ea typeface="Arial"/>
              <a:cs typeface="Arial"/>
              <a:sym typeface="Arial"/>
            </a:endParaRPr>
          </a:p>
          <a:p>
            <a:pPr indent="0" lvl="0" marL="0" marR="0" rtl="0" algn="just">
              <a:lnSpc>
                <a:spcPct val="15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g2145372eafe_0_0"/>
          <p:cNvSpPr txBox="1"/>
          <p:nvPr/>
        </p:nvSpPr>
        <p:spPr>
          <a:xfrm>
            <a:off x="280225" y="150525"/>
            <a:ext cx="93924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vi-VN" sz="2300" u="none" cap="none" strike="noStrike">
                <a:solidFill>
                  <a:schemeClr val="lt1"/>
                </a:solidFill>
                <a:latin typeface="Arial"/>
                <a:ea typeface="Arial"/>
                <a:cs typeface="Arial"/>
                <a:sym typeface="Arial"/>
              </a:rPr>
              <a:t>Một số hiểu nhầm thường gặp khi nhắc đến Quantitative Finance</a:t>
            </a:r>
            <a:endParaRPr b="0" i="0" sz="2300" u="none" cap="none" strike="noStrike">
              <a:solidFill>
                <a:schemeClr val="lt1"/>
              </a:solidFill>
              <a:latin typeface="Arial"/>
              <a:ea typeface="Arial"/>
              <a:cs typeface="Arial"/>
              <a:sym typeface="Arial"/>
            </a:endParaRPr>
          </a:p>
        </p:txBody>
      </p:sp>
      <p:sp>
        <p:nvSpPr>
          <p:cNvPr id="122" name="Google Shape;122;g2145372eafe_0_0"/>
          <p:cNvSpPr txBox="1"/>
          <p:nvPr/>
        </p:nvSpPr>
        <p:spPr>
          <a:xfrm>
            <a:off x="504900" y="1261350"/>
            <a:ext cx="8134200" cy="861900"/>
          </a:xfrm>
          <a:prstGeom prst="rect">
            <a:avLst/>
          </a:prstGeom>
          <a:noFill/>
          <a:ln>
            <a:noFill/>
          </a:ln>
        </p:spPr>
        <p:txBody>
          <a:bodyPr anchorCtr="0" anchor="t" bIns="45700" lIns="91425" spcFirstLastPara="1" rIns="91425" wrap="square" tIns="45700">
            <a:spAutoFit/>
          </a:bodyPr>
          <a:lstStyle/>
          <a:p>
            <a:pPr indent="-355600" lvl="0" marL="457200" marR="0" rtl="0" algn="just">
              <a:lnSpc>
                <a:spcPct val="150000"/>
              </a:lnSpc>
              <a:spcBef>
                <a:spcPts val="0"/>
              </a:spcBef>
              <a:spcAft>
                <a:spcPts val="0"/>
              </a:spcAft>
              <a:buClr>
                <a:schemeClr val="dk1"/>
              </a:buClr>
              <a:buSzPts val="2000"/>
              <a:buFont typeface="Arial"/>
              <a:buChar char="❏"/>
            </a:pPr>
            <a:r>
              <a:rPr b="0" i="0" lang="vi-VN" sz="2000" u="none" cap="none" strike="noStrike">
                <a:solidFill>
                  <a:schemeClr val="dk1"/>
                </a:solidFill>
                <a:latin typeface="Arial"/>
                <a:ea typeface="Arial"/>
                <a:cs typeface="Arial"/>
                <a:sym typeface="Arial"/>
              </a:rPr>
              <a:t>Để tiếp cận Quantitative Finance, người học cần rất giỏi về toán và lập trình? </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6" name="Shape 126"/>
        <p:cNvGrpSpPr/>
        <p:nvPr/>
      </p:nvGrpSpPr>
      <p:grpSpPr>
        <a:xfrm>
          <a:off x="0" y="0"/>
          <a:ext cx="0" cy="0"/>
          <a:chOff x="0" y="0"/>
          <a:chExt cx="0" cy="0"/>
        </a:xfrm>
      </p:grpSpPr>
      <p:sp>
        <p:nvSpPr>
          <p:cNvPr id="127" name="Google Shape;127;g22c6f194d4b_0_5"/>
          <p:cNvSpPr txBox="1"/>
          <p:nvPr/>
        </p:nvSpPr>
        <p:spPr>
          <a:xfrm>
            <a:off x="280225" y="150525"/>
            <a:ext cx="9392400" cy="446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vi-VN" sz="2300" u="none" cap="none" strike="noStrike">
                <a:solidFill>
                  <a:schemeClr val="lt1"/>
                </a:solidFill>
                <a:latin typeface="Arial"/>
                <a:ea typeface="Arial"/>
                <a:cs typeface="Arial"/>
                <a:sym typeface="Arial"/>
              </a:rPr>
              <a:t>Một số hiểu nhầm thường gặp khi nhắc đến Quantitative Finance</a:t>
            </a:r>
            <a:endParaRPr b="0" i="0" sz="2300" u="none" cap="none" strike="noStrike">
              <a:solidFill>
                <a:schemeClr val="lt1"/>
              </a:solidFill>
              <a:latin typeface="Arial"/>
              <a:ea typeface="Arial"/>
              <a:cs typeface="Arial"/>
              <a:sym typeface="Arial"/>
            </a:endParaRPr>
          </a:p>
        </p:txBody>
      </p:sp>
      <p:sp>
        <p:nvSpPr>
          <p:cNvPr id="128" name="Google Shape;128;g22c6f194d4b_0_5"/>
          <p:cNvSpPr txBox="1"/>
          <p:nvPr/>
        </p:nvSpPr>
        <p:spPr>
          <a:xfrm>
            <a:off x="383875" y="999125"/>
            <a:ext cx="8134200" cy="1785600"/>
          </a:xfrm>
          <a:prstGeom prst="rect">
            <a:avLst/>
          </a:prstGeom>
          <a:noFill/>
          <a:ln>
            <a:noFill/>
          </a:ln>
        </p:spPr>
        <p:txBody>
          <a:bodyPr anchorCtr="0" anchor="t" bIns="45700" lIns="91425" spcFirstLastPara="1" rIns="91425" wrap="square" tIns="45700">
            <a:spAutoFit/>
          </a:bodyPr>
          <a:lstStyle/>
          <a:p>
            <a:pPr indent="0" lvl="0" marL="0" marR="0" rtl="0" algn="just">
              <a:lnSpc>
                <a:spcPct val="150000"/>
              </a:lnSpc>
              <a:spcBef>
                <a:spcPts val="0"/>
              </a:spcBef>
              <a:spcAft>
                <a:spcPts val="0"/>
              </a:spcAft>
              <a:buClr>
                <a:srgbClr val="000000"/>
              </a:buClr>
              <a:buSzPts val="2000"/>
              <a:buFont typeface="Arial"/>
              <a:buNone/>
            </a:pPr>
            <a:r>
              <a:t/>
            </a:r>
            <a:endParaRPr b="0" i="0" sz="2000" u="none" cap="none" strike="noStrike">
              <a:solidFill>
                <a:schemeClr val="dk1"/>
              </a:solidFill>
              <a:latin typeface="Arial"/>
              <a:ea typeface="Arial"/>
              <a:cs typeface="Arial"/>
              <a:sym typeface="Arial"/>
            </a:endParaRPr>
          </a:p>
          <a:p>
            <a:pPr indent="-355600" lvl="0" marL="457200" marR="0" rtl="0" algn="just">
              <a:lnSpc>
                <a:spcPct val="150000"/>
              </a:lnSpc>
              <a:spcBef>
                <a:spcPts val="0"/>
              </a:spcBef>
              <a:spcAft>
                <a:spcPts val="0"/>
              </a:spcAft>
              <a:buClr>
                <a:schemeClr val="dk1"/>
              </a:buClr>
              <a:buSzPts val="2000"/>
              <a:buFont typeface="Arial"/>
              <a:buChar char="❏"/>
            </a:pPr>
            <a:r>
              <a:rPr b="0" i="0" lang="vi-VN" sz="2000" u="none" cap="none" strike="noStrike">
                <a:solidFill>
                  <a:schemeClr val="dk1"/>
                </a:solidFill>
                <a:latin typeface="Arial"/>
                <a:ea typeface="Arial"/>
                <a:cs typeface="Arial"/>
                <a:sym typeface="Arial"/>
              </a:rPr>
              <a:t>Các mô hình hiệu quả trong quantitative finance không được chia sẻ rộng rãi, do những người đang hưởng lợi không có lý do để chia sẻ?</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2" name="Shape 132"/>
        <p:cNvGrpSpPr/>
        <p:nvPr/>
      </p:nvGrpSpPr>
      <p:grpSpPr>
        <a:xfrm>
          <a:off x="0" y="0"/>
          <a:ext cx="0" cy="0"/>
          <a:chOff x="0" y="0"/>
          <a:chExt cx="0" cy="0"/>
        </a:xfrm>
      </p:grpSpPr>
      <p:sp>
        <p:nvSpPr>
          <p:cNvPr id="133" name="Google Shape;133;g2145372eafe_0_5"/>
          <p:cNvSpPr txBox="1"/>
          <p:nvPr/>
        </p:nvSpPr>
        <p:spPr>
          <a:xfrm>
            <a:off x="304800" y="139783"/>
            <a:ext cx="5208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vi-VN" sz="2400" u="none" cap="none" strike="noStrike">
                <a:solidFill>
                  <a:schemeClr val="lt1"/>
                </a:solidFill>
                <a:latin typeface="Arial"/>
                <a:ea typeface="Arial"/>
                <a:cs typeface="Arial"/>
                <a:sym typeface="Arial"/>
              </a:rPr>
              <a:t>Quant Finance - Lịch sử phát triển</a:t>
            </a:r>
            <a:endParaRPr b="0" i="0" sz="2400" u="none" cap="none" strike="noStrike">
              <a:solidFill>
                <a:schemeClr val="lt1"/>
              </a:solidFill>
              <a:latin typeface="Arial"/>
              <a:ea typeface="Arial"/>
              <a:cs typeface="Arial"/>
              <a:sym typeface="Arial"/>
            </a:endParaRPr>
          </a:p>
        </p:txBody>
      </p:sp>
      <p:sp>
        <p:nvSpPr>
          <p:cNvPr id="134" name="Google Shape;134;g2145372eafe_0_5"/>
          <p:cNvSpPr txBox="1"/>
          <p:nvPr/>
        </p:nvSpPr>
        <p:spPr>
          <a:xfrm>
            <a:off x="504900" y="1054875"/>
            <a:ext cx="8134200" cy="3786600"/>
          </a:xfrm>
          <a:prstGeom prst="rect">
            <a:avLst/>
          </a:prstGeom>
          <a:noFill/>
          <a:ln>
            <a:noFill/>
          </a:ln>
        </p:spPr>
        <p:txBody>
          <a:bodyPr anchorCtr="0" anchor="t" bIns="45700" lIns="90000" spcFirstLastPara="1" rIns="91425" wrap="square" tIns="45700">
            <a:spAutoFit/>
          </a:bodyPr>
          <a:lstStyle/>
          <a:p>
            <a:pPr indent="-719999" lvl="0" marL="719999" marR="0" rtl="0" algn="just">
              <a:lnSpc>
                <a:spcPct val="150000"/>
              </a:lnSpc>
              <a:spcBef>
                <a:spcPts val="0"/>
              </a:spcBef>
              <a:spcAft>
                <a:spcPts val="0"/>
              </a:spcAft>
              <a:buClr>
                <a:schemeClr val="dk1"/>
              </a:buClr>
              <a:buSzPts val="1500"/>
              <a:buFont typeface="Arial"/>
              <a:buNone/>
            </a:pPr>
            <a:r>
              <a:rPr b="1" i="0" lang="vi-VN" sz="2000" u="none" cap="none" strike="noStrike">
                <a:solidFill>
                  <a:srgbClr val="4C1130"/>
                </a:solidFill>
                <a:latin typeface="Arial"/>
                <a:ea typeface="Arial"/>
                <a:cs typeface="Arial"/>
                <a:sym typeface="Arial"/>
              </a:rPr>
              <a:t>1952</a:t>
            </a:r>
            <a:r>
              <a:rPr b="0" i="0" lang="vi-VN" sz="2000" u="none" cap="none" strike="noStrike">
                <a:solidFill>
                  <a:schemeClr val="dk1"/>
                </a:solidFill>
                <a:latin typeface="Arial"/>
                <a:ea typeface="Arial"/>
                <a:cs typeface="Arial"/>
                <a:sym typeface="Arial"/>
              </a:rPr>
              <a:t>: Harry Markowitz phát triển lý thuyết đầu tư tối ưu</a:t>
            </a:r>
            <a:endParaRPr b="0" i="0" sz="2000" u="none" cap="none" strike="noStrike">
              <a:solidFill>
                <a:schemeClr val="dk1"/>
              </a:solidFill>
              <a:latin typeface="Arial"/>
              <a:ea typeface="Arial"/>
              <a:cs typeface="Arial"/>
              <a:sym typeface="Arial"/>
            </a:endParaRPr>
          </a:p>
          <a:p>
            <a:pPr indent="-719999" lvl="0" marL="719999" marR="0" rtl="0" algn="just">
              <a:lnSpc>
                <a:spcPct val="150000"/>
              </a:lnSpc>
              <a:spcBef>
                <a:spcPts val="1600"/>
              </a:spcBef>
              <a:spcAft>
                <a:spcPts val="0"/>
              </a:spcAft>
              <a:buClr>
                <a:schemeClr val="dk1"/>
              </a:buClr>
              <a:buSzPts val="1500"/>
              <a:buFont typeface="Arial"/>
              <a:buNone/>
            </a:pPr>
            <a:r>
              <a:rPr b="1" i="0" lang="vi-VN" sz="2000" u="none" cap="none" strike="noStrike">
                <a:solidFill>
                  <a:srgbClr val="4C1130"/>
                </a:solidFill>
                <a:latin typeface="Arial"/>
                <a:ea typeface="Arial"/>
                <a:cs typeface="Arial"/>
                <a:sym typeface="Arial"/>
              </a:rPr>
              <a:t>1969</a:t>
            </a:r>
            <a:r>
              <a:rPr b="0" i="0" lang="vi-VN" sz="2000" u="none" cap="none" strike="noStrike">
                <a:solidFill>
                  <a:schemeClr val="dk1"/>
                </a:solidFill>
                <a:latin typeface="Arial"/>
                <a:ea typeface="Arial"/>
                <a:cs typeface="Arial"/>
                <a:sym typeface="Arial"/>
              </a:rPr>
              <a:t>: Edward Thorp thành lập quỹ đầu tư Newport Partners, trading dựa trên phương pháp Statistical Arbitrage/ Pair Trading</a:t>
            </a:r>
            <a:endParaRPr b="0" i="0" sz="2000" u="none" cap="none" strike="noStrike">
              <a:solidFill>
                <a:schemeClr val="dk1"/>
              </a:solidFill>
              <a:latin typeface="Arial"/>
              <a:ea typeface="Arial"/>
              <a:cs typeface="Arial"/>
              <a:sym typeface="Arial"/>
            </a:endParaRPr>
          </a:p>
          <a:p>
            <a:pPr indent="-719999" lvl="0" marL="719999" marR="0" rtl="0" algn="just">
              <a:lnSpc>
                <a:spcPct val="150000"/>
              </a:lnSpc>
              <a:spcBef>
                <a:spcPts val="1600"/>
              </a:spcBef>
              <a:spcAft>
                <a:spcPts val="0"/>
              </a:spcAft>
              <a:buClr>
                <a:schemeClr val="dk1"/>
              </a:buClr>
              <a:buSzPts val="1500"/>
              <a:buFont typeface="Arial"/>
              <a:buNone/>
            </a:pPr>
            <a:r>
              <a:rPr b="1" i="0" lang="vi-VN" sz="2000" u="none" cap="none" strike="noStrike">
                <a:solidFill>
                  <a:srgbClr val="4C1130"/>
                </a:solidFill>
                <a:latin typeface="Arial"/>
                <a:ea typeface="Arial"/>
                <a:cs typeface="Arial"/>
                <a:sym typeface="Arial"/>
              </a:rPr>
              <a:t>1978</a:t>
            </a:r>
            <a:r>
              <a:rPr b="0" i="0" lang="vi-VN" sz="2000" u="none" cap="none" strike="noStrike">
                <a:solidFill>
                  <a:schemeClr val="dk1"/>
                </a:solidFill>
                <a:latin typeface="Arial"/>
                <a:ea typeface="Arial"/>
                <a:cs typeface="Arial"/>
                <a:sym typeface="Arial"/>
              </a:rPr>
              <a:t>: Jim Simon thành lập quỹ Medallion, quỹ quant nổi tiếng nhất. Từ năm 2001 đến nay, năm lợi nhuận thấp nhất của quỹ là 21%</a:t>
            </a:r>
            <a:endParaRPr b="0" i="0" sz="2000" u="none" cap="none" strike="noStrike">
              <a:solidFill>
                <a:schemeClr val="dk1"/>
              </a:solidFill>
              <a:latin typeface="Arial"/>
              <a:ea typeface="Arial"/>
              <a:cs typeface="Arial"/>
              <a:sym typeface="Arial"/>
            </a:endParaRPr>
          </a:p>
          <a:p>
            <a:pPr indent="-719999" lvl="0" marL="719999" marR="0" rtl="0" algn="just">
              <a:lnSpc>
                <a:spcPct val="150000"/>
              </a:lnSpc>
              <a:spcBef>
                <a:spcPts val="1600"/>
              </a:spcBef>
              <a:spcAft>
                <a:spcPts val="0"/>
              </a:spcAft>
              <a:buClr>
                <a:schemeClr val="dk1"/>
              </a:buClr>
              <a:buSzPts val="1500"/>
              <a:buFont typeface="Arial"/>
              <a:buNone/>
            </a:pPr>
            <a:r>
              <a:rPr b="1" i="0" lang="vi-VN" sz="2000" u="none" cap="none" strike="noStrike">
                <a:solidFill>
                  <a:srgbClr val="4C1130"/>
                </a:solidFill>
                <a:latin typeface="Arial"/>
                <a:ea typeface="Arial"/>
                <a:cs typeface="Arial"/>
                <a:sym typeface="Arial"/>
              </a:rPr>
              <a:t>2014</a:t>
            </a:r>
            <a:r>
              <a:rPr b="0" i="0" lang="vi-VN" sz="2000" u="none" cap="none" strike="noStrike">
                <a:solidFill>
                  <a:schemeClr val="dk1"/>
                </a:solidFill>
                <a:latin typeface="Arial"/>
                <a:ea typeface="Arial"/>
                <a:cs typeface="Arial"/>
                <a:sym typeface="Arial"/>
              </a:rPr>
              <a:t>: Quỹ quant Virtu Financial Singapore công bố 1277 ngày lãi trên 1278 ngày trade</a:t>
            </a:r>
            <a:endParaRPr b="0" i="0" sz="2000" u="none" cap="none" strike="noStrike">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8" name="Shape 138"/>
        <p:cNvGrpSpPr/>
        <p:nvPr/>
      </p:nvGrpSpPr>
      <p:grpSpPr>
        <a:xfrm>
          <a:off x="0" y="0"/>
          <a:ext cx="0" cy="0"/>
          <a:chOff x="0" y="0"/>
          <a:chExt cx="0" cy="0"/>
        </a:xfrm>
      </p:grpSpPr>
      <p:sp>
        <p:nvSpPr>
          <p:cNvPr id="139" name="Google Shape;139;g22c7b9d02da_0_4"/>
          <p:cNvSpPr txBox="1"/>
          <p:nvPr/>
        </p:nvSpPr>
        <p:spPr>
          <a:xfrm>
            <a:off x="304800" y="139783"/>
            <a:ext cx="5208000" cy="4617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0" i="0" lang="vi-VN" sz="2400" u="none" cap="none" strike="noStrike">
                <a:solidFill>
                  <a:schemeClr val="lt1"/>
                </a:solidFill>
                <a:latin typeface="Arial"/>
                <a:ea typeface="Arial"/>
                <a:cs typeface="Arial"/>
                <a:sym typeface="Arial"/>
              </a:rPr>
              <a:t>Quant Finance - Lịch sử phát triển</a:t>
            </a:r>
            <a:endParaRPr b="0" i="0" sz="2400" u="none" cap="none" strike="noStrike">
              <a:solidFill>
                <a:schemeClr val="lt1"/>
              </a:solidFill>
              <a:latin typeface="Arial"/>
              <a:ea typeface="Arial"/>
              <a:cs typeface="Arial"/>
              <a:sym typeface="Arial"/>
            </a:endParaRPr>
          </a:p>
        </p:txBody>
      </p:sp>
      <p:pic>
        <p:nvPicPr>
          <p:cNvPr id="140" name="Google Shape;140;g22c7b9d02da_0_4"/>
          <p:cNvPicPr preferRelativeResize="0"/>
          <p:nvPr/>
        </p:nvPicPr>
        <p:blipFill rotWithShape="1">
          <a:blip r:embed="rId4">
            <a:alphaModFix/>
          </a:blip>
          <a:srcRect b="0" l="0" r="0" t="0"/>
          <a:stretch/>
        </p:blipFill>
        <p:spPr>
          <a:xfrm>
            <a:off x="955725" y="1048200"/>
            <a:ext cx="7142374" cy="4761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2021-10-18T16:01:56Z</dcterms:created>
  <dc:creator>Huy</dc:creator>
</cp:coreProperties>
</file>